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7" r:id="rId2"/>
    <p:sldId id="264" r:id="rId3"/>
    <p:sldId id="268" r:id="rId4"/>
    <p:sldId id="324" r:id="rId5"/>
    <p:sldId id="326" r:id="rId6"/>
    <p:sldId id="325" r:id="rId7"/>
    <p:sldId id="327" r:id="rId8"/>
    <p:sldId id="32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175"/>
    <a:srgbClr val="009644"/>
    <a:srgbClr val="007A3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41" autoAdjust="0"/>
    <p:restoredTop sz="94660"/>
  </p:normalViewPr>
  <p:slideViewPr>
    <p:cSldViewPr>
      <p:cViewPr>
        <p:scale>
          <a:sx n="75" d="100"/>
          <a:sy n="75" d="100"/>
        </p:scale>
        <p:origin x="-1650" y="1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A1F59-0DE9-4E3B-B588-795A2D4E4C92}" type="datetimeFigureOut">
              <a:rPr lang="en-US" smtClean="0"/>
              <a:pPr/>
              <a:t>12/3/2017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0712CA-A374-4852-95FA-818D39BEF1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50EE8DB-3149-468E-89CF-9240CF40BAF1}" type="datetime1">
              <a:rPr lang="en-US" smtClean="0"/>
              <a:pPr/>
              <a:t>12/3/2017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2D0005A-0D7F-4CF1-BDB7-26AB72B8AE2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27D45E-A9C9-4D2F-9F31-AF0943D90D7B}" type="datetime1">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005A-0D7F-4CF1-BDB7-26AB72B8AE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CFBCE6-DAF1-4D45-A593-A2EDB4F0E2BB}" type="datetime1">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005A-0D7F-4CF1-BDB7-26AB72B8AE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AEA7CF5-7960-4455-AA66-AC4D5DE77060}" type="datetime1">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005A-0D7F-4CF1-BDB7-26AB72B8AE2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D131A8-1324-4671-8377-F7A1A89EDB0B}" type="datetime1">
              <a:rPr lang="en-US" smtClean="0"/>
              <a:pPr/>
              <a:t>12/3/2017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2D0005A-0D7F-4CF1-BDB7-26AB72B8AE2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743E17C-6066-4A2A-99DE-185617102E98}" type="datetime1">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0005A-0D7F-4CF1-BDB7-26AB72B8AE2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0B9B70-CDE3-470E-B6CA-D93CF6C6D9BC}" type="datetime1">
              <a:rPr lang="en-US" smtClean="0"/>
              <a:pPr/>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0005A-0D7F-4CF1-BDB7-26AB72B8AE2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0A1AFF-0638-4F3A-A311-AE48856C260F}" type="datetime1">
              <a:rPr lang="en-US" smtClean="0"/>
              <a:pPr/>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0005A-0D7F-4CF1-BDB7-26AB72B8AE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AFE45-D832-49CD-B646-BBD52778CFDC}" type="datetime1">
              <a:rPr lang="en-US" smtClean="0"/>
              <a:pPr/>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D0005A-0D7F-4CF1-BDB7-26AB72B8AE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B2130A-8F71-42AE-AF6C-F654BFD5E5B0}" type="datetime1">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0005A-0D7F-4CF1-BDB7-26AB72B8AE2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559A78-5665-457B-AACA-51D317B72BB7}" type="datetime1">
              <a:rPr lang="en-US" smtClean="0"/>
              <a:pPr/>
              <a:t>12/3/2017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2D0005A-0D7F-4CF1-BDB7-26AB72B8AE2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B6FB199-7BB1-4EDF-92F4-6C13CC043AE4}" type="datetime1">
              <a:rPr lang="en-US" smtClean="0"/>
              <a:pPr/>
              <a:t>12/3/2017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2D0005A-0D7F-4CF1-BDB7-26AB72B8AE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172200"/>
            <a:ext cx="457200" cy="457200"/>
          </a:xfrm>
          <a:solidFill>
            <a:srgbClr val="FF0000"/>
          </a:solidFill>
          <a:ln>
            <a:solidFill>
              <a:schemeClr val="accent1"/>
            </a:solidFill>
          </a:ln>
        </p:spPr>
        <p:txBody>
          <a:bodyPr/>
          <a:lstStyle/>
          <a:p>
            <a:fld id="{E2D0005A-0D7F-4CF1-BDB7-26AB72B8AE28}" type="slidenum">
              <a:rPr lang="en-US" smtClean="0">
                <a:solidFill>
                  <a:schemeClr val="tx1"/>
                </a:solidFill>
              </a:rPr>
              <a:pPr/>
              <a:t>1</a:t>
            </a:fld>
            <a:endParaRPr lang="en-US">
              <a:solidFill>
                <a:schemeClr val="tx1"/>
              </a:solidFill>
            </a:endParaRPr>
          </a:p>
        </p:txBody>
      </p:sp>
      <p:sp>
        <p:nvSpPr>
          <p:cNvPr id="5" name="Rectangle 4"/>
          <p:cNvSpPr/>
          <p:nvPr/>
        </p:nvSpPr>
        <p:spPr>
          <a:xfrm>
            <a:off x="228600" y="0"/>
            <a:ext cx="891540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Lecture 10                                                                          Dr</a:t>
            </a:r>
            <a:r>
              <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2400" b="1" i="1" u="sng" dirty="0" err="1">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Suha</a:t>
            </a:r>
            <a:r>
              <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2400"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K. </a:t>
            </a:r>
            <a:r>
              <a:rPr lang="en-US" sz="2400" b="1" i="1" u="sng" dirty="0" err="1"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Shihab</a:t>
            </a:r>
            <a:endPar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4" name="Rectangle 3"/>
          <p:cNvSpPr/>
          <p:nvPr/>
        </p:nvSpPr>
        <p:spPr>
          <a:xfrm>
            <a:off x="228600" y="457200"/>
            <a:ext cx="4572000" cy="461665"/>
          </a:xfrm>
          <a:prstGeom prst="rect">
            <a:avLst/>
          </a:prstGeom>
        </p:spPr>
        <p:txBody>
          <a:bodyPr>
            <a:spAutoFit/>
          </a:bodyPr>
          <a:lstStyle/>
          <a:p>
            <a:r>
              <a:rPr lang="en-US" sz="2400" b="1" dirty="0" smtClean="0">
                <a:solidFill>
                  <a:srgbClr val="C00000"/>
                </a:solidFill>
                <a:latin typeface="Calibri" pitchFamily="34" charset="0"/>
              </a:rPr>
              <a:t>POWDER METALLURGY</a:t>
            </a:r>
            <a:endParaRPr lang="en-US" sz="2400" b="1" dirty="0">
              <a:solidFill>
                <a:srgbClr val="C00000"/>
              </a:solidFill>
              <a:latin typeface="Calibri" pitchFamily="34" charset="0"/>
            </a:endParaRPr>
          </a:p>
        </p:txBody>
      </p:sp>
      <p:sp>
        <p:nvSpPr>
          <p:cNvPr id="6" name="Rectangle 5"/>
          <p:cNvSpPr/>
          <p:nvPr/>
        </p:nvSpPr>
        <p:spPr>
          <a:xfrm>
            <a:off x="228600" y="838200"/>
            <a:ext cx="8610600" cy="2646878"/>
          </a:xfrm>
          <a:prstGeom prst="rect">
            <a:avLst/>
          </a:prstGeom>
        </p:spPr>
        <p:txBody>
          <a:bodyPr wrap="square">
            <a:spAutoFit/>
          </a:bodyPr>
          <a:lstStyle/>
          <a:p>
            <a:pPr algn="just"/>
            <a:r>
              <a:rPr lang="en-US" sz="2000" b="1" dirty="0" smtClean="0">
                <a:solidFill>
                  <a:srgbClr val="FF0000"/>
                </a:solidFill>
                <a:latin typeface="Calibri" pitchFamily="34" charset="0"/>
              </a:rPr>
              <a:t>Powder metallurgy (PM)</a:t>
            </a:r>
            <a:r>
              <a:rPr lang="en-US" b="1" dirty="0" smtClean="0">
                <a:solidFill>
                  <a:srgbClr val="FF0000"/>
                </a:solidFill>
                <a:latin typeface="Calibri" pitchFamily="34" charset="0"/>
              </a:rPr>
              <a:t> </a:t>
            </a:r>
            <a:r>
              <a:rPr lang="en-US" dirty="0" smtClean="0">
                <a:latin typeface="Calibri" pitchFamily="34" charset="0"/>
              </a:rPr>
              <a:t>is a metal processing technology in which parts are produced from metallic powders. The tooling, which typically consists of a die and one or more punches, can be expensive, and PM is therefore most appropriate for medium and high production</a:t>
            </a:r>
            <a:r>
              <a:rPr lang="en-US" dirty="0" smtClean="0">
                <a:latin typeface="Calibri" pitchFamily="34" charset="0"/>
              </a:rPr>
              <a:t>.</a:t>
            </a:r>
            <a:endParaRPr lang="en-US" sz="1000" b="1" dirty="0" smtClean="0">
              <a:solidFill>
                <a:srgbClr val="FF0000"/>
              </a:solidFill>
              <a:latin typeface="Calibri" pitchFamily="34" charset="0"/>
            </a:endParaRPr>
          </a:p>
          <a:p>
            <a:pPr marL="457200" indent="-457200" algn="just"/>
            <a:r>
              <a:rPr lang="en-US" sz="2000" b="1" dirty="0" smtClean="0">
                <a:solidFill>
                  <a:srgbClr val="FF0000"/>
                </a:solidFill>
                <a:latin typeface="Calibri" pitchFamily="34" charset="0"/>
              </a:rPr>
              <a:t>Usual PM production sequence:</a:t>
            </a:r>
          </a:p>
          <a:p>
            <a:pPr marL="876300" lvl="1" indent="-419100" algn="just">
              <a:buFont typeface="Wingdings" pitchFamily="2" charset="2"/>
              <a:buAutoNum type="arabicPeriod"/>
            </a:pPr>
            <a:r>
              <a:rPr lang="en-US" b="1" dirty="0" smtClean="0">
                <a:latin typeface="Calibri" pitchFamily="34" charset="0"/>
              </a:rPr>
              <a:t>Pressing </a:t>
            </a:r>
            <a:r>
              <a:rPr lang="en-US" dirty="0" smtClean="0">
                <a:latin typeface="Calibri" pitchFamily="34" charset="0"/>
              </a:rPr>
              <a:t>- powders are compressed into desired shape to produce </a:t>
            </a:r>
            <a:r>
              <a:rPr lang="en-US" i="1" dirty="0" smtClean="0">
                <a:latin typeface="Calibri" pitchFamily="34" charset="0"/>
              </a:rPr>
              <a:t>green compact </a:t>
            </a:r>
            <a:r>
              <a:rPr lang="en-US" dirty="0" smtClean="0">
                <a:latin typeface="Calibri" pitchFamily="34" charset="0"/>
              </a:rPr>
              <a:t>Accomplished in press using punch-and-die</a:t>
            </a:r>
            <a:endParaRPr lang="en-US" i="1" dirty="0" smtClean="0">
              <a:latin typeface="Calibri" pitchFamily="34" charset="0"/>
            </a:endParaRPr>
          </a:p>
          <a:p>
            <a:pPr marL="876300" lvl="1" indent="-419100" algn="just">
              <a:buFont typeface="Wingdings" pitchFamily="2" charset="2"/>
              <a:buAutoNum type="arabicPeriod"/>
            </a:pPr>
            <a:r>
              <a:rPr lang="en-US" b="1" dirty="0" smtClean="0">
                <a:latin typeface="Calibri" pitchFamily="34" charset="0"/>
              </a:rPr>
              <a:t>Sintering </a:t>
            </a:r>
            <a:r>
              <a:rPr lang="en-US" dirty="0" smtClean="0">
                <a:latin typeface="Calibri" pitchFamily="34" charset="0"/>
              </a:rPr>
              <a:t>- green compacts are heated to bond the particles into a hard, rigid mass Temperatures are below melting point</a:t>
            </a:r>
            <a:endParaRPr lang="en-US" dirty="0">
              <a:latin typeface="Calibri"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457200" y="3886200"/>
            <a:ext cx="3239994" cy="2657475"/>
          </a:xfrm>
          <a:prstGeom prst="rect">
            <a:avLst/>
          </a:prstGeom>
          <a:noFill/>
          <a:ln w="9525">
            <a:noFill/>
            <a:miter lim="800000"/>
            <a:headEnd/>
            <a:tailEnd/>
          </a:ln>
        </p:spPr>
      </p:pic>
      <p:grpSp>
        <p:nvGrpSpPr>
          <p:cNvPr id="35" name="Group 34"/>
          <p:cNvGrpSpPr/>
          <p:nvPr/>
        </p:nvGrpSpPr>
        <p:grpSpPr>
          <a:xfrm>
            <a:off x="4419600" y="3810000"/>
            <a:ext cx="2971800" cy="2819400"/>
            <a:chOff x="2971800" y="1905000"/>
            <a:chExt cx="3124200" cy="4572000"/>
          </a:xfrm>
          <a:solidFill>
            <a:schemeClr val="accent1">
              <a:lumMod val="60000"/>
              <a:lumOff val="40000"/>
            </a:schemeClr>
          </a:solidFill>
        </p:grpSpPr>
        <p:sp>
          <p:nvSpPr>
            <p:cNvPr id="22" name="Rectangle 4"/>
            <p:cNvSpPr>
              <a:spLocks noChangeArrowheads="1"/>
            </p:cNvSpPr>
            <p:nvPr/>
          </p:nvSpPr>
          <p:spPr bwMode="auto">
            <a:xfrm>
              <a:off x="3352800" y="1905000"/>
              <a:ext cx="2133600" cy="304800"/>
            </a:xfrm>
            <a:prstGeom prst="rect">
              <a:avLst/>
            </a:prstGeom>
            <a:grpFill/>
            <a:ln w="9525">
              <a:solidFill>
                <a:schemeClr val="tx1"/>
              </a:solidFill>
              <a:miter lim="800000"/>
              <a:headEnd/>
              <a:tailEnd/>
            </a:ln>
            <a:effectLst/>
          </p:spPr>
          <p:txBody>
            <a:bodyPr wrap="none" anchor="ctr"/>
            <a:lstStyle/>
            <a:p>
              <a:pPr algn="ctr">
                <a:spcBef>
                  <a:spcPct val="0"/>
                </a:spcBef>
                <a:buFontTx/>
                <a:buNone/>
              </a:pPr>
              <a:r>
                <a:rPr lang="en-US" sz="1600" b="1" dirty="0"/>
                <a:t>Powder Production</a:t>
              </a:r>
            </a:p>
          </p:txBody>
        </p:sp>
        <p:sp>
          <p:nvSpPr>
            <p:cNvPr id="23" name="Rectangle 5"/>
            <p:cNvSpPr>
              <a:spLocks noChangeArrowheads="1"/>
            </p:cNvSpPr>
            <p:nvPr/>
          </p:nvSpPr>
          <p:spPr bwMode="auto">
            <a:xfrm>
              <a:off x="2971800" y="2514600"/>
              <a:ext cx="3124200" cy="304800"/>
            </a:xfrm>
            <a:prstGeom prst="rect">
              <a:avLst/>
            </a:prstGeom>
            <a:grpFill/>
            <a:ln w="9525">
              <a:solidFill>
                <a:schemeClr val="tx1"/>
              </a:solidFill>
              <a:miter lim="800000"/>
              <a:headEnd/>
              <a:tailEnd/>
            </a:ln>
            <a:effectLst/>
          </p:spPr>
          <p:txBody>
            <a:bodyPr wrap="none" anchor="ctr"/>
            <a:lstStyle/>
            <a:p>
              <a:pPr algn="ctr">
                <a:spcBef>
                  <a:spcPct val="0"/>
                </a:spcBef>
                <a:buFontTx/>
                <a:buNone/>
              </a:pPr>
              <a:r>
                <a:rPr lang="en-US" sz="1600" b="1" dirty="0"/>
                <a:t>Powder Characterization &amp; testing</a:t>
              </a:r>
            </a:p>
          </p:txBody>
        </p:sp>
        <p:sp>
          <p:nvSpPr>
            <p:cNvPr id="24" name="Rectangle 7"/>
            <p:cNvSpPr>
              <a:spLocks noChangeArrowheads="1"/>
            </p:cNvSpPr>
            <p:nvPr/>
          </p:nvSpPr>
          <p:spPr bwMode="auto">
            <a:xfrm>
              <a:off x="3352800" y="3276600"/>
              <a:ext cx="2057400" cy="304800"/>
            </a:xfrm>
            <a:prstGeom prst="rect">
              <a:avLst/>
            </a:prstGeom>
            <a:grpFill/>
            <a:ln w="9525">
              <a:solidFill>
                <a:schemeClr val="tx1"/>
              </a:solidFill>
              <a:miter lim="800000"/>
              <a:headEnd/>
              <a:tailEnd/>
            </a:ln>
            <a:effectLst/>
          </p:spPr>
          <p:txBody>
            <a:bodyPr wrap="none" anchor="ctr"/>
            <a:lstStyle/>
            <a:p>
              <a:pPr algn="ctr">
                <a:spcBef>
                  <a:spcPct val="0"/>
                </a:spcBef>
                <a:buFontTx/>
                <a:buNone/>
              </a:pPr>
              <a:r>
                <a:rPr lang="en-US" sz="1600" b="1" dirty="0"/>
                <a:t>Mixing - Blending</a:t>
              </a:r>
            </a:p>
          </p:txBody>
        </p:sp>
        <p:sp>
          <p:nvSpPr>
            <p:cNvPr id="25" name="Rectangle 8"/>
            <p:cNvSpPr>
              <a:spLocks noChangeArrowheads="1"/>
            </p:cNvSpPr>
            <p:nvPr/>
          </p:nvSpPr>
          <p:spPr bwMode="auto">
            <a:xfrm>
              <a:off x="2971800" y="3962400"/>
              <a:ext cx="2514600" cy="304800"/>
            </a:xfrm>
            <a:prstGeom prst="rect">
              <a:avLst/>
            </a:prstGeom>
            <a:grpFill/>
            <a:ln w="9525">
              <a:solidFill>
                <a:schemeClr val="tx1"/>
              </a:solidFill>
              <a:miter lim="800000"/>
              <a:headEnd/>
              <a:tailEnd/>
            </a:ln>
            <a:effectLst/>
          </p:spPr>
          <p:txBody>
            <a:bodyPr wrap="none" anchor="ctr"/>
            <a:lstStyle/>
            <a:p>
              <a:pPr algn="ctr">
                <a:spcBef>
                  <a:spcPct val="0"/>
                </a:spcBef>
                <a:buFontTx/>
                <a:buNone/>
              </a:pPr>
              <a:r>
                <a:rPr lang="en-US" sz="1600" b="1" dirty="0"/>
                <a:t>Processing - Compacting</a:t>
              </a:r>
            </a:p>
          </p:txBody>
        </p:sp>
        <p:sp>
          <p:nvSpPr>
            <p:cNvPr id="26" name="Rectangle 9"/>
            <p:cNvSpPr>
              <a:spLocks noChangeArrowheads="1"/>
            </p:cNvSpPr>
            <p:nvPr/>
          </p:nvSpPr>
          <p:spPr bwMode="auto">
            <a:xfrm>
              <a:off x="3352800" y="4648200"/>
              <a:ext cx="2057400" cy="304800"/>
            </a:xfrm>
            <a:prstGeom prst="rect">
              <a:avLst/>
            </a:prstGeom>
            <a:grpFill/>
            <a:ln w="9525">
              <a:solidFill>
                <a:schemeClr val="tx1"/>
              </a:solidFill>
              <a:miter lim="800000"/>
              <a:headEnd/>
              <a:tailEnd/>
            </a:ln>
            <a:effectLst/>
          </p:spPr>
          <p:txBody>
            <a:bodyPr wrap="none" anchor="ctr"/>
            <a:lstStyle/>
            <a:p>
              <a:pPr algn="ctr">
                <a:spcBef>
                  <a:spcPct val="0"/>
                </a:spcBef>
                <a:buFontTx/>
                <a:buNone/>
              </a:pPr>
              <a:r>
                <a:rPr lang="en-US" sz="1600" b="1" dirty="0"/>
                <a:t>Sintering Operation</a:t>
              </a:r>
            </a:p>
          </p:txBody>
        </p:sp>
        <p:sp>
          <p:nvSpPr>
            <p:cNvPr id="27" name="Rectangle 10"/>
            <p:cNvSpPr>
              <a:spLocks noChangeArrowheads="1"/>
            </p:cNvSpPr>
            <p:nvPr/>
          </p:nvSpPr>
          <p:spPr bwMode="auto">
            <a:xfrm>
              <a:off x="3276600" y="5410200"/>
              <a:ext cx="2133600" cy="381000"/>
            </a:xfrm>
            <a:prstGeom prst="rect">
              <a:avLst/>
            </a:prstGeom>
            <a:grpFill/>
            <a:ln w="9525">
              <a:solidFill>
                <a:schemeClr val="tx1"/>
              </a:solidFill>
              <a:miter lim="800000"/>
              <a:headEnd/>
              <a:tailEnd/>
            </a:ln>
            <a:effectLst/>
          </p:spPr>
          <p:txBody>
            <a:bodyPr wrap="none" anchor="ctr"/>
            <a:lstStyle/>
            <a:p>
              <a:pPr algn="ctr">
                <a:spcBef>
                  <a:spcPct val="0"/>
                </a:spcBef>
                <a:buFontTx/>
                <a:buNone/>
              </a:pPr>
              <a:r>
                <a:rPr lang="en-US" sz="1600" b="1"/>
                <a:t>Finishing Operations</a:t>
              </a:r>
            </a:p>
          </p:txBody>
        </p:sp>
        <p:sp>
          <p:nvSpPr>
            <p:cNvPr id="28" name="Rectangle 11"/>
            <p:cNvSpPr>
              <a:spLocks noChangeArrowheads="1"/>
            </p:cNvSpPr>
            <p:nvPr/>
          </p:nvSpPr>
          <p:spPr bwMode="auto">
            <a:xfrm>
              <a:off x="3276600" y="6172200"/>
              <a:ext cx="2286000" cy="304800"/>
            </a:xfrm>
            <a:prstGeom prst="rect">
              <a:avLst/>
            </a:prstGeom>
            <a:grpFill/>
            <a:ln w="9525">
              <a:solidFill>
                <a:schemeClr val="tx1"/>
              </a:solidFill>
              <a:miter lim="800000"/>
              <a:headEnd/>
              <a:tailEnd/>
            </a:ln>
            <a:effectLst/>
          </p:spPr>
          <p:txBody>
            <a:bodyPr wrap="none" anchor="ctr"/>
            <a:lstStyle/>
            <a:p>
              <a:pPr algn="ctr">
                <a:spcBef>
                  <a:spcPct val="0"/>
                </a:spcBef>
                <a:buFontTx/>
                <a:buNone/>
              </a:pPr>
              <a:r>
                <a:rPr lang="en-US" sz="1600" b="1"/>
                <a:t>Finished P/M Parts</a:t>
              </a:r>
            </a:p>
          </p:txBody>
        </p:sp>
        <p:sp>
          <p:nvSpPr>
            <p:cNvPr id="29" name="Line 21"/>
            <p:cNvSpPr>
              <a:spLocks noChangeShapeType="1"/>
            </p:cNvSpPr>
            <p:nvPr/>
          </p:nvSpPr>
          <p:spPr bwMode="auto">
            <a:xfrm flipH="1">
              <a:off x="4419600" y="2209800"/>
              <a:ext cx="0" cy="304800"/>
            </a:xfrm>
            <a:prstGeom prst="line">
              <a:avLst/>
            </a:prstGeom>
            <a:grpFill/>
            <a:ln w="9525">
              <a:solidFill>
                <a:schemeClr val="tx1"/>
              </a:solidFill>
              <a:round/>
              <a:headEnd/>
              <a:tailEnd type="triangle" w="med" len="med"/>
            </a:ln>
            <a:effectLst/>
          </p:spPr>
          <p:txBody>
            <a:bodyPr/>
            <a:lstStyle/>
            <a:p>
              <a:endParaRPr lang="en-US"/>
            </a:p>
          </p:txBody>
        </p:sp>
        <p:sp>
          <p:nvSpPr>
            <p:cNvPr id="30" name="Line 23"/>
            <p:cNvSpPr>
              <a:spLocks noChangeShapeType="1"/>
            </p:cNvSpPr>
            <p:nvPr/>
          </p:nvSpPr>
          <p:spPr bwMode="auto">
            <a:xfrm>
              <a:off x="4419600" y="2819400"/>
              <a:ext cx="0" cy="381000"/>
            </a:xfrm>
            <a:prstGeom prst="line">
              <a:avLst/>
            </a:prstGeom>
            <a:grpFill/>
            <a:ln w="9525">
              <a:solidFill>
                <a:schemeClr val="tx1"/>
              </a:solidFill>
              <a:round/>
              <a:headEnd/>
              <a:tailEnd type="triangle" w="med" len="med"/>
            </a:ln>
            <a:effectLst/>
          </p:spPr>
          <p:txBody>
            <a:bodyPr/>
            <a:lstStyle/>
            <a:p>
              <a:endParaRPr lang="en-US"/>
            </a:p>
          </p:txBody>
        </p:sp>
        <p:sp>
          <p:nvSpPr>
            <p:cNvPr id="31" name="Line 24"/>
            <p:cNvSpPr>
              <a:spLocks noChangeShapeType="1"/>
            </p:cNvSpPr>
            <p:nvPr/>
          </p:nvSpPr>
          <p:spPr bwMode="auto">
            <a:xfrm>
              <a:off x="4419600" y="3581400"/>
              <a:ext cx="0" cy="381000"/>
            </a:xfrm>
            <a:prstGeom prst="line">
              <a:avLst/>
            </a:prstGeom>
            <a:grpFill/>
            <a:ln w="9525">
              <a:solidFill>
                <a:schemeClr val="tx1"/>
              </a:solidFill>
              <a:round/>
              <a:headEnd/>
              <a:tailEnd type="triangle" w="med" len="med"/>
            </a:ln>
            <a:effectLst/>
          </p:spPr>
          <p:txBody>
            <a:bodyPr/>
            <a:lstStyle/>
            <a:p>
              <a:endParaRPr lang="en-US"/>
            </a:p>
          </p:txBody>
        </p:sp>
        <p:sp>
          <p:nvSpPr>
            <p:cNvPr id="32" name="Line 25"/>
            <p:cNvSpPr>
              <a:spLocks noChangeShapeType="1"/>
            </p:cNvSpPr>
            <p:nvPr/>
          </p:nvSpPr>
          <p:spPr bwMode="auto">
            <a:xfrm>
              <a:off x="4419600" y="4267200"/>
              <a:ext cx="0" cy="381000"/>
            </a:xfrm>
            <a:prstGeom prst="line">
              <a:avLst/>
            </a:prstGeom>
            <a:grpFill/>
            <a:ln w="9525">
              <a:solidFill>
                <a:schemeClr val="tx1"/>
              </a:solidFill>
              <a:round/>
              <a:headEnd/>
              <a:tailEnd type="triangle" w="med" len="med"/>
            </a:ln>
            <a:effectLst/>
          </p:spPr>
          <p:txBody>
            <a:bodyPr/>
            <a:lstStyle/>
            <a:p>
              <a:endParaRPr lang="en-US"/>
            </a:p>
          </p:txBody>
        </p:sp>
        <p:sp>
          <p:nvSpPr>
            <p:cNvPr id="33" name="Line 26"/>
            <p:cNvSpPr>
              <a:spLocks noChangeShapeType="1"/>
            </p:cNvSpPr>
            <p:nvPr/>
          </p:nvSpPr>
          <p:spPr bwMode="auto">
            <a:xfrm>
              <a:off x="4419600" y="4953000"/>
              <a:ext cx="0" cy="457200"/>
            </a:xfrm>
            <a:prstGeom prst="line">
              <a:avLst/>
            </a:prstGeom>
            <a:grpFill/>
            <a:ln w="9525">
              <a:solidFill>
                <a:schemeClr val="tx1"/>
              </a:solidFill>
              <a:round/>
              <a:headEnd/>
              <a:tailEnd type="triangle" w="med" len="med"/>
            </a:ln>
            <a:effectLst/>
          </p:spPr>
          <p:txBody>
            <a:bodyPr/>
            <a:lstStyle/>
            <a:p>
              <a:endParaRPr lang="en-US"/>
            </a:p>
          </p:txBody>
        </p:sp>
        <p:sp>
          <p:nvSpPr>
            <p:cNvPr id="34" name="Line 27"/>
            <p:cNvSpPr>
              <a:spLocks noChangeShapeType="1"/>
            </p:cNvSpPr>
            <p:nvPr/>
          </p:nvSpPr>
          <p:spPr bwMode="auto">
            <a:xfrm>
              <a:off x="4419600" y="5791200"/>
              <a:ext cx="0" cy="304800"/>
            </a:xfrm>
            <a:prstGeom prst="line">
              <a:avLst/>
            </a:prstGeom>
            <a:grpFill/>
            <a:ln w="9525">
              <a:solidFill>
                <a:schemeClr val="tx1"/>
              </a:solidFill>
              <a:round/>
              <a:headEnd/>
              <a:tailEnd type="triangle" w="med" len="med"/>
            </a:ln>
            <a:effectLst/>
          </p:spPr>
          <p:txBody>
            <a:bodyPr/>
            <a:lstStyle/>
            <a:p>
              <a:endParaRPr lang="en-US"/>
            </a:p>
          </p:txBody>
        </p:sp>
      </p:grpSp>
      <p:sp>
        <p:nvSpPr>
          <p:cNvPr id="36" name="TextBox 35"/>
          <p:cNvSpPr txBox="1"/>
          <p:nvPr/>
        </p:nvSpPr>
        <p:spPr>
          <a:xfrm>
            <a:off x="5029200" y="3429000"/>
            <a:ext cx="1295400" cy="369332"/>
          </a:xfrm>
          <a:prstGeom prst="rect">
            <a:avLst/>
          </a:prstGeom>
          <a:noFill/>
        </p:spPr>
        <p:txBody>
          <a:bodyPr wrap="square" rtlCol="0">
            <a:spAutoFit/>
          </a:bodyPr>
          <a:lstStyle/>
          <a:p>
            <a:r>
              <a:rPr lang="en-US" b="1" dirty="0" smtClean="0">
                <a:latin typeface="Calibri" pitchFamily="34" charset="0"/>
              </a:rPr>
              <a:t>PM Process</a:t>
            </a:r>
            <a:endParaRPr lang="en-US" b="1"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58200" y="6172200"/>
            <a:ext cx="457200" cy="457200"/>
          </a:xfrm>
          <a:solidFill>
            <a:srgbClr val="FF0000"/>
          </a:solidFill>
        </p:spPr>
        <p:txBody>
          <a:bodyPr/>
          <a:lstStyle/>
          <a:p>
            <a:fld id="{E2D0005A-0D7F-4CF1-BDB7-26AB72B8AE28}" type="slidenum">
              <a:rPr lang="en-US" smtClean="0">
                <a:solidFill>
                  <a:schemeClr val="tx1"/>
                </a:solidFill>
              </a:rPr>
              <a:pPr/>
              <a:t>2</a:t>
            </a:fld>
            <a:endParaRPr lang="en-US" dirty="0">
              <a:solidFill>
                <a:schemeClr val="tx1"/>
              </a:solidFill>
            </a:endParaRPr>
          </a:p>
        </p:txBody>
      </p:sp>
      <p:sp>
        <p:nvSpPr>
          <p:cNvPr id="8" name="Rectangle 7"/>
          <p:cNvSpPr/>
          <p:nvPr/>
        </p:nvSpPr>
        <p:spPr>
          <a:xfrm>
            <a:off x="228600" y="0"/>
            <a:ext cx="868680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Lecture 10                                                                        Dr</a:t>
            </a:r>
            <a:r>
              <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2400" b="1" i="1" u="sng" dirty="0" err="1">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Suha</a:t>
            </a:r>
            <a:r>
              <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2400"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K. </a:t>
            </a:r>
            <a:r>
              <a:rPr lang="en-US" sz="2400" b="1" i="1" u="sng" dirty="0" err="1"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Shihab</a:t>
            </a:r>
            <a:endPar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4" name="Rectangle 3"/>
          <p:cNvSpPr/>
          <p:nvPr/>
        </p:nvSpPr>
        <p:spPr>
          <a:xfrm>
            <a:off x="381000" y="609600"/>
            <a:ext cx="8382000" cy="4893647"/>
          </a:xfrm>
          <a:prstGeom prst="rect">
            <a:avLst/>
          </a:prstGeom>
        </p:spPr>
        <p:txBody>
          <a:bodyPr wrap="square">
            <a:spAutoFit/>
          </a:bodyPr>
          <a:lstStyle/>
          <a:p>
            <a:r>
              <a:rPr lang="en-US" sz="2400" b="1" dirty="0" smtClean="0">
                <a:solidFill>
                  <a:srgbClr val="FF0000"/>
                </a:solidFill>
                <a:latin typeface="Calibri" pitchFamily="34" charset="0"/>
              </a:rPr>
              <a:t>Why Powder Metallurgy is Important</a:t>
            </a:r>
          </a:p>
          <a:p>
            <a:pPr marL="342900" indent="-342900">
              <a:buFont typeface="+mj-lt"/>
              <a:buAutoNum type="arabicPeriod"/>
            </a:pPr>
            <a:r>
              <a:rPr lang="en-US" dirty="0" smtClean="0">
                <a:latin typeface="Calibri" pitchFamily="34" charset="0"/>
              </a:rPr>
              <a:t>PM parts can be mass produced to net shape or near net shape, eliminating or reducing the need for subsequent processing.</a:t>
            </a:r>
          </a:p>
          <a:p>
            <a:pPr marL="342900" indent="-342900" algn="just">
              <a:buFont typeface="+mj-lt"/>
              <a:buAutoNum type="arabicPeriod"/>
            </a:pPr>
            <a:r>
              <a:rPr lang="en-US" dirty="0" smtClean="0">
                <a:latin typeface="Calibri" pitchFamily="34" charset="0"/>
              </a:rPr>
              <a:t>PM process wastes very little material; about 97% of the starting powders are converted to product. This compares favorably with casting processes in which </a:t>
            </a:r>
            <a:r>
              <a:rPr lang="en-US" dirty="0" err="1" smtClean="0">
                <a:latin typeface="Calibri" pitchFamily="34" charset="0"/>
              </a:rPr>
              <a:t>sprues</a:t>
            </a:r>
            <a:r>
              <a:rPr lang="en-US" dirty="0" smtClean="0">
                <a:latin typeface="Calibri" pitchFamily="34" charset="0"/>
              </a:rPr>
              <a:t>, runners, and risers are wasted material in the production cycle.</a:t>
            </a:r>
          </a:p>
          <a:p>
            <a:pPr marL="342900" lvl="0" indent="-342900" algn="just">
              <a:buFont typeface="+mj-lt"/>
              <a:buAutoNum type="arabicPeriod"/>
            </a:pPr>
            <a:r>
              <a:rPr lang="en-US" dirty="0" smtClean="0">
                <a:latin typeface="Calibri" pitchFamily="34" charset="0"/>
              </a:rPr>
              <a:t>PM parts can be made with a specified level of porosity, to produce porous metal parts. This feature lends to the produce of porous metal parts such as filters and oil-impregnated bearings and gears.</a:t>
            </a:r>
          </a:p>
          <a:p>
            <a:pPr marL="342900" indent="-342900" algn="just">
              <a:buFont typeface="+mj-lt"/>
              <a:buAutoNum type="arabicPeriod"/>
            </a:pPr>
            <a:r>
              <a:rPr lang="en-US" dirty="0" smtClean="0">
                <a:latin typeface="Calibri" pitchFamily="34" charset="0"/>
              </a:rPr>
              <a:t>PM can shape the certain metals that are difficult to fabricate by other methods.</a:t>
            </a:r>
          </a:p>
          <a:p>
            <a:pPr marL="342900" indent="-342900" algn="just">
              <a:buFont typeface="Arial" pitchFamily="34" charset="0"/>
              <a:buChar char="•"/>
            </a:pPr>
            <a:r>
              <a:rPr lang="en-US" dirty="0" smtClean="0">
                <a:solidFill>
                  <a:srgbClr val="00B050"/>
                </a:solidFill>
                <a:latin typeface="Calibri" pitchFamily="34" charset="0"/>
              </a:rPr>
              <a:t> </a:t>
            </a:r>
            <a:r>
              <a:rPr lang="en-US" dirty="0" smtClean="0">
                <a:solidFill>
                  <a:srgbClr val="009644"/>
                </a:solidFill>
                <a:latin typeface="Calibri" pitchFamily="34" charset="0"/>
              </a:rPr>
              <a:t>Tungsten is an example; tungsten filaments used in incandescent lamp bulbs are made using PM technology. </a:t>
            </a:r>
          </a:p>
          <a:p>
            <a:pPr marL="342900" indent="-342900" algn="just">
              <a:buFont typeface="+mj-lt"/>
              <a:buAutoNum type="arabicPeriod" startAt="5"/>
            </a:pPr>
            <a:r>
              <a:rPr lang="en-US" dirty="0" smtClean="0">
                <a:latin typeface="Calibri" pitchFamily="34" charset="0"/>
              </a:rPr>
              <a:t>Certain alloy combinations and cermets made by PM cannot be produced in other ways</a:t>
            </a:r>
          </a:p>
          <a:p>
            <a:pPr marL="342900" indent="-342900" algn="just">
              <a:buFont typeface="+mj-lt"/>
              <a:buAutoNum type="arabicPeriod" startAt="5"/>
            </a:pPr>
            <a:r>
              <a:rPr lang="en-US" dirty="0" smtClean="0">
                <a:latin typeface="Calibri" pitchFamily="34" charset="0"/>
              </a:rPr>
              <a:t>PM production methods can be automated for economical production.</a:t>
            </a:r>
          </a:p>
          <a:p>
            <a:pPr marL="342900" indent="-342900" algn="just">
              <a:buFont typeface="+mj-lt"/>
              <a:buAutoNum type="arabicPeriod" startAt="5"/>
            </a:pPr>
            <a:r>
              <a:rPr lang="en-US" dirty="0" smtClean="0">
                <a:latin typeface="Calibri" pitchFamily="34" charset="0"/>
              </a:rPr>
              <a:t>PM compares favorably to most casting processes in dimensional control. </a:t>
            </a:r>
            <a:endParaRPr lang="en-US" dirty="0" smtClean="0"/>
          </a:p>
          <a:p>
            <a:pPr marL="342900" indent="-342900" algn="just">
              <a:buFont typeface="+mj-lt"/>
              <a:buAutoNum type="arabicPeriod"/>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172200"/>
            <a:ext cx="457200" cy="457200"/>
          </a:xfrm>
          <a:solidFill>
            <a:srgbClr val="FF0000"/>
          </a:solidFill>
        </p:spPr>
        <p:txBody>
          <a:bodyPr/>
          <a:lstStyle/>
          <a:p>
            <a:fld id="{E2D0005A-0D7F-4CF1-BDB7-26AB72B8AE28}" type="slidenum">
              <a:rPr lang="en-US" smtClean="0">
                <a:solidFill>
                  <a:schemeClr val="tx1"/>
                </a:solidFill>
              </a:rPr>
              <a:pPr/>
              <a:t>3</a:t>
            </a:fld>
            <a:endParaRPr lang="en-US">
              <a:solidFill>
                <a:schemeClr val="tx1"/>
              </a:solidFill>
            </a:endParaRPr>
          </a:p>
        </p:txBody>
      </p:sp>
      <p:sp>
        <p:nvSpPr>
          <p:cNvPr id="5" name="Rectangle 4"/>
          <p:cNvSpPr/>
          <p:nvPr/>
        </p:nvSpPr>
        <p:spPr>
          <a:xfrm>
            <a:off x="228600" y="0"/>
            <a:ext cx="891540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Lecture 10                                                                           Dr</a:t>
            </a:r>
            <a:r>
              <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2400" b="1" i="1" u="sng" dirty="0" err="1">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Suha</a:t>
            </a:r>
            <a:r>
              <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2400"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K. </a:t>
            </a:r>
            <a:r>
              <a:rPr lang="en-US" sz="2400" b="1" i="1" u="sng" dirty="0" err="1"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Shihab</a:t>
            </a:r>
            <a:endPar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4" name="Rectangle 3"/>
          <p:cNvSpPr/>
          <p:nvPr/>
        </p:nvSpPr>
        <p:spPr>
          <a:xfrm>
            <a:off x="228600" y="609600"/>
            <a:ext cx="2439001" cy="461665"/>
          </a:xfrm>
          <a:prstGeom prst="rect">
            <a:avLst/>
          </a:prstGeom>
        </p:spPr>
        <p:txBody>
          <a:bodyPr wrap="none">
            <a:spAutoFit/>
          </a:bodyPr>
          <a:lstStyle/>
          <a:p>
            <a:r>
              <a:rPr lang="en-US" sz="2400" b="1" dirty="0" smtClean="0">
                <a:solidFill>
                  <a:srgbClr val="C00000"/>
                </a:solidFill>
                <a:latin typeface="Calibri" pitchFamily="34" charset="0"/>
              </a:rPr>
              <a:t>Limitations of PM</a:t>
            </a:r>
            <a:endParaRPr lang="en-US" sz="2400" b="1" dirty="0">
              <a:solidFill>
                <a:srgbClr val="C00000"/>
              </a:solidFill>
              <a:latin typeface="Calibri" pitchFamily="34" charset="0"/>
            </a:endParaRPr>
          </a:p>
        </p:txBody>
      </p:sp>
      <p:sp>
        <p:nvSpPr>
          <p:cNvPr id="6" name="Rectangle 3"/>
          <p:cNvSpPr txBox="1">
            <a:spLocks noChangeArrowheads="1"/>
          </p:cNvSpPr>
          <p:nvPr/>
        </p:nvSpPr>
        <p:spPr>
          <a:xfrm>
            <a:off x="228600" y="1066800"/>
            <a:ext cx="8153400" cy="2590800"/>
          </a:xfrm>
          <a:prstGeom prst="rect">
            <a:avLst/>
          </a:prstGeom>
        </p:spPr>
        <p:txBody>
          <a:bodyPr/>
          <a:lstStyle/>
          <a:p>
            <a:pPr marL="274320" marR="0" lvl="0" indent="-27432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Calibri" pitchFamily="34" charset="0"/>
              </a:rPr>
              <a:t>High tooling and equipment costs</a:t>
            </a:r>
          </a:p>
          <a:p>
            <a:pPr marL="274320" marR="0" lvl="0" indent="-27432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Calibri" pitchFamily="34" charset="0"/>
              </a:rPr>
              <a:t>Metallic powders are expensive</a:t>
            </a:r>
          </a:p>
          <a:p>
            <a:pPr marL="274320" marR="0" lvl="0" indent="-27432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Calibri" pitchFamily="34" charset="0"/>
              </a:rPr>
              <a:t>Problems in storing and handling metal powders (such as degradation over time, fire hazards with certain metals)</a:t>
            </a:r>
          </a:p>
          <a:p>
            <a:pPr marL="274320" marR="0" lvl="0" indent="-27432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Calibri" pitchFamily="34" charset="0"/>
              </a:rPr>
              <a:t>Limitations on part geometry because metal powders do not readily flow laterally in the die during pressing</a:t>
            </a:r>
          </a:p>
          <a:p>
            <a:pPr marL="274320" marR="0" lvl="0" indent="-27432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Calibri" pitchFamily="34" charset="0"/>
              </a:rPr>
              <a:t>Variations in density throughout part may be a problem, especially for complex geometries </a:t>
            </a:r>
          </a:p>
        </p:txBody>
      </p:sp>
      <p:sp>
        <p:nvSpPr>
          <p:cNvPr id="7" name="Rectangle 2"/>
          <p:cNvSpPr txBox="1">
            <a:spLocks noChangeArrowheads="1"/>
          </p:cNvSpPr>
          <p:nvPr/>
        </p:nvSpPr>
        <p:spPr>
          <a:xfrm>
            <a:off x="228600" y="3856038"/>
            <a:ext cx="8610600" cy="2392362"/>
          </a:xfrm>
          <a:prstGeom prst="rect">
            <a:avLst/>
          </a:prstGeom>
        </p:spPr>
        <p: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srgbClr val="C00000"/>
                </a:solidFill>
                <a:effectLst/>
                <a:uLnTx/>
                <a:uFillTx/>
                <a:latin typeface="Calibri" pitchFamily="34" charset="0"/>
                <a:ea typeface="+mj-ea"/>
                <a:cs typeface="+mj-cs"/>
              </a:rPr>
              <a:t>PM Work Materials</a:t>
            </a:r>
          </a:p>
          <a:p>
            <a:pPr marL="274320" lvl="0" indent="-274320" algn="just">
              <a:spcBef>
                <a:spcPts val="580"/>
              </a:spcBef>
              <a:buClr>
                <a:schemeClr val="accent1"/>
              </a:buClr>
              <a:buSzPct val="85000"/>
              <a:buFont typeface="Wingdings 2"/>
              <a:buChar char=""/>
              <a:defRPr/>
            </a:pPr>
            <a:r>
              <a:rPr lang="en-US" dirty="0" smtClean="0">
                <a:latin typeface="Calibri" pitchFamily="34" charset="0"/>
              </a:rPr>
              <a:t>Largest tonnage of metals are alloys of iron, steel, and aluminum </a:t>
            </a:r>
          </a:p>
          <a:p>
            <a:pPr marL="274320" lvl="0" indent="-274320" algn="just">
              <a:spcBef>
                <a:spcPts val="580"/>
              </a:spcBef>
              <a:buClr>
                <a:schemeClr val="accent1"/>
              </a:buClr>
              <a:buSzPct val="85000"/>
              <a:buFont typeface="Wingdings 2"/>
              <a:buChar char=""/>
              <a:defRPr/>
            </a:pPr>
            <a:r>
              <a:rPr lang="en-US" dirty="0" smtClean="0">
                <a:latin typeface="Calibri" pitchFamily="34" charset="0"/>
              </a:rPr>
              <a:t>Other PM metals include copper, nickel, and refractory metals such as molybdenum and tungsten </a:t>
            </a:r>
          </a:p>
          <a:p>
            <a:pPr marL="274320" lvl="0" indent="-274320" algn="just">
              <a:spcBef>
                <a:spcPts val="580"/>
              </a:spcBef>
              <a:buClr>
                <a:schemeClr val="accent1"/>
              </a:buClr>
              <a:buSzPct val="85000"/>
              <a:buFont typeface="Wingdings 2"/>
              <a:buChar char=""/>
              <a:defRPr/>
            </a:pPr>
            <a:r>
              <a:rPr lang="en-US" dirty="0" smtClean="0">
                <a:latin typeface="Calibri" pitchFamily="34" charset="0"/>
              </a:rPr>
              <a:t>Metallic carbides such as tungsten carbide are often included within the scope of powder metallurgy</a:t>
            </a: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US" b="0" i="0" u="none" strike="noStrike" kern="1200" cap="none" spc="0" normalizeH="0" baseline="0" noProof="0" dirty="0" smtClean="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172200"/>
            <a:ext cx="457200" cy="457200"/>
          </a:xfrm>
          <a:solidFill>
            <a:srgbClr val="FF0000"/>
          </a:solidFill>
        </p:spPr>
        <p:txBody>
          <a:bodyPr/>
          <a:lstStyle/>
          <a:p>
            <a:fld id="{E2D0005A-0D7F-4CF1-BDB7-26AB72B8AE28}" type="slidenum">
              <a:rPr lang="en-US" smtClean="0">
                <a:solidFill>
                  <a:schemeClr val="tx1"/>
                </a:solidFill>
                <a:latin typeface="Calibri" pitchFamily="34" charset="0"/>
              </a:rPr>
              <a:pPr/>
              <a:t>4</a:t>
            </a:fld>
            <a:endParaRPr lang="en-US">
              <a:solidFill>
                <a:schemeClr val="tx1"/>
              </a:solidFill>
              <a:latin typeface="Calibri" pitchFamily="34" charset="0"/>
            </a:endParaRPr>
          </a:p>
        </p:txBody>
      </p:sp>
      <p:sp>
        <p:nvSpPr>
          <p:cNvPr id="26630"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Calibri" pitchFamily="34" charset="0"/>
            </a:endParaRPr>
          </a:p>
        </p:txBody>
      </p:sp>
      <p:sp>
        <p:nvSpPr>
          <p:cNvPr id="26632" name="Rectangle 8"/>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Calibri" pitchFamily="34" charset="0"/>
            </a:endParaRPr>
          </a:p>
        </p:txBody>
      </p:sp>
      <p:sp>
        <p:nvSpPr>
          <p:cNvPr id="26634" name="Rectangle 10"/>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Calibri" pitchFamily="34" charset="0"/>
            </a:endParaRPr>
          </a:p>
        </p:txBody>
      </p:sp>
      <p:sp>
        <p:nvSpPr>
          <p:cNvPr id="26635" name="Rectangle 11"/>
          <p:cNvSpPr>
            <a:spLocks noChangeArrowheads="1"/>
          </p:cNvSpPr>
          <p:nvPr/>
        </p:nvSpPr>
        <p:spPr bwMode="auto">
          <a:xfrm>
            <a:off x="0" y="8345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cs typeface="Arial" pitchFamily="34" charset="0"/>
            </a:endParaRPr>
          </a:p>
        </p:txBody>
      </p:sp>
      <p:sp>
        <p:nvSpPr>
          <p:cNvPr id="26637" name="Rectangle 13"/>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Calibri" pitchFamily="34" charset="0"/>
            </a:endParaRPr>
          </a:p>
        </p:txBody>
      </p:sp>
      <p:sp>
        <p:nvSpPr>
          <p:cNvPr id="14" name="Rectangle 13"/>
          <p:cNvSpPr/>
          <p:nvPr/>
        </p:nvSpPr>
        <p:spPr>
          <a:xfrm>
            <a:off x="228600" y="0"/>
            <a:ext cx="891540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Lecture 10                                                                          Dr</a:t>
            </a:r>
            <a:r>
              <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 </a:t>
            </a:r>
            <a:r>
              <a:rPr lang="en-US" sz="2400" b="1" i="1" u="sng" dirty="0" err="1">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Suha</a:t>
            </a:r>
            <a:r>
              <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 </a:t>
            </a:r>
            <a:r>
              <a:rPr lang="en-US" sz="2400"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K. </a:t>
            </a:r>
            <a:r>
              <a:rPr lang="en-US" sz="2400" b="1" i="1" u="sng" dirty="0" err="1"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Shihab</a:t>
            </a:r>
            <a:endPar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029200" y="609601"/>
            <a:ext cx="3714324" cy="2438400"/>
          </a:xfrm>
          <a:prstGeom prst="rect">
            <a:avLst/>
          </a:prstGeom>
          <a:noFill/>
          <a:ln w="9525">
            <a:noFill/>
            <a:miter lim="800000"/>
            <a:headEnd/>
            <a:tailEnd/>
          </a:ln>
        </p:spPr>
      </p:pic>
      <p:sp>
        <p:nvSpPr>
          <p:cNvPr id="10" name="Rectangle 9"/>
          <p:cNvSpPr/>
          <p:nvPr/>
        </p:nvSpPr>
        <p:spPr>
          <a:xfrm>
            <a:off x="5029200" y="3048000"/>
            <a:ext cx="3733800" cy="584775"/>
          </a:xfrm>
          <a:prstGeom prst="rect">
            <a:avLst/>
          </a:prstGeom>
        </p:spPr>
        <p:txBody>
          <a:bodyPr wrap="square">
            <a:spAutoFit/>
          </a:bodyPr>
          <a:lstStyle/>
          <a:p>
            <a:r>
              <a:rPr lang="en-US" sz="1600" dirty="0" smtClean="0">
                <a:latin typeface="Calibri" pitchFamily="34" charset="0"/>
              </a:rPr>
              <a:t>Collection of PM Parts (photo courtesy of </a:t>
            </a:r>
            <a:r>
              <a:rPr lang="en-US" sz="1600" dirty="0" err="1" smtClean="0">
                <a:latin typeface="Calibri" pitchFamily="34" charset="0"/>
              </a:rPr>
              <a:t>Dorst</a:t>
            </a:r>
            <a:r>
              <a:rPr lang="en-US" sz="1600" dirty="0" smtClean="0">
                <a:latin typeface="Calibri" pitchFamily="34" charset="0"/>
              </a:rPr>
              <a:t> America, Inc.</a:t>
            </a:r>
            <a:endParaRPr lang="en-US" sz="1600" dirty="0">
              <a:latin typeface="Calibri" pitchFamily="34" charset="0"/>
            </a:endParaRPr>
          </a:p>
        </p:txBody>
      </p:sp>
      <p:sp>
        <p:nvSpPr>
          <p:cNvPr id="12" name="Rectangle 3"/>
          <p:cNvSpPr txBox="1">
            <a:spLocks noChangeArrowheads="1"/>
          </p:cNvSpPr>
          <p:nvPr/>
        </p:nvSpPr>
        <p:spPr>
          <a:xfrm>
            <a:off x="304800" y="533400"/>
            <a:ext cx="4648200" cy="2057400"/>
          </a:xfrm>
          <a:prstGeom prst="rect">
            <a:avLst/>
          </a:prstGeom>
        </p:spPr>
        <p:txBody>
          <a:bodyPr/>
          <a:lstStyle/>
          <a:p>
            <a:pPr marL="274320" indent="-274320" algn="just">
              <a:spcBef>
                <a:spcPts val="580"/>
              </a:spcBef>
              <a:buClr>
                <a:schemeClr val="accent1"/>
              </a:buClr>
              <a:buSzPct val="85000"/>
            </a:pPr>
            <a:r>
              <a:rPr lang="en-US" sz="2400" b="1" dirty="0" smtClean="0">
                <a:solidFill>
                  <a:srgbClr val="C00000"/>
                </a:solidFill>
                <a:latin typeface="Calibri" pitchFamily="34" charset="0"/>
              </a:rPr>
              <a:t>Engineering Powders</a:t>
            </a:r>
            <a:endParaRPr kumimoji="0" lang="en-US" sz="2400" b="1" i="0" u="none" strike="noStrike" kern="1200" cap="none" spc="0" normalizeH="0" baseline="0" noProof="0" dirty="0" smtClean="0">
              <a:ln>
                <a:noFill/>
              </a:ln>
              <a:solidFill>
                <a:srgbClr val="C00000"/>
              </a:solidFill>
              <a:effectLst/>
              <a:uLnTx/>
              <a:uFillTx/>
              <a:latin typeface="Calibri" pitchFamily="34" charset="0"/>
            </a:endParaRPr>
          </a:p>
          <a:p>
            <a:pPr marL="274320" marR="0" lvl="0" indent="-274320" algn="just" defTabSz="914400" rtl="0" eaLnBrk="1" fontAlgn="auto" latinLnBrk="0" hangingPunct="1">
              <a:lnSpc>
                <a:spcPct val="100000"/>
              </a:lnSpc>
              <a:spcBef>
                <a:spcPts val="580"/>
              </a:spcBef>
              <a:spcAft>
                <a:spcPts val="0"/>
              </a:spcAft>
              <a:buClr>
                <a:schemeClr val="accent1"/>
              </a:buClr>
              <a:buSzPct val="85000"/>
              <a:buFont typeface="Wingdings" pitchFamily="2" charset="2"/>
              <a:buNone/>
              <a:tabLst/>
              <a:defRPr/>
            </a:pPr>
            <a:r>
              <a:rPr kumimoji="0" lang="en-US" b="1" i="0" u="none" strike="noStrike" kern="1200" cap="none" spc="0" normalizeH="0" baseline="0" noProof="0" dirty="0" smtClean="0">
                <a:ln>
                  <a:noFill/>
                </a:ln>
                <a:solidFill>
                  <a:schemeClr val="tx1"/>
                </a:solidFill>
                <a:effectLst/>
                <a:uLnTx/>
                <a:uFillTx/>
                <a:latin typeface="Calibri" pitchFamily="34" charset="0"/>
              </a:rPr>
              <a:t>A </a:t>
            </a:r>
            <a:r>
              <a:rPr kumimoji="0" lang="en-US" b="1" i="1" u="none" strike="noStrike" kern="1200" cap="none" spc="0" normalizeH="0" baseline="0" noProof="0" dirty="0" smtClean="0">
                <a:ln>
                  <a:noFill/>
                </a:ln>
                <a:solidFill>
                  <a:schemeClr val="tx1"/>
                </a:solidFill>
                <a:effectLst/>
                <a:uLnTx/>
                <a:uFillTx/>
                <a:latin typeface="Calibri" pitchFamily="34" charset="0"/>
              </a:rPr>
              <a:t>powder</a:t>
            </a:r>
            <a:r>
              <a:rPr kumimoji="0" lang="en-US" b="1" i="0" u="none" strike="noStrike" kern="1200" cap="none" spc="0" normalizeH="0" baseline="0" noProof="0" dirty="0" smtClean="0">
                <a:ln>
                  <a:noFill/>
                </a:ln>
                <a:solidFill>
                  <a:schemeClr val="tx1"/>
                </a:solidFill>
                <a:effectLst/>
                <a:uLnTx/>
                <a:uFillTx/>
                <a:latin typeface="Calibri" pitchFamily="34" charset="0"/>
              </a:rPr>
              <a:t> </a:t>
            </a:r>
            <a:r>
              <a:rPr kumimoji="0" lang="en-US" b="0" i="0" u="none" strike="noStrike" kern="1200" cap="none" spc="0" normalizeH="0" baseline="0" noProof="0" dirty="0" smtClean="0">
                <a:ln>
                  <a:noFill/>
                </a:ln>
                <a:solidFill>
                  <a:schemeClr val="tx1"/>
                </a:solidFill>
                <a:effectLst/>
                <a:uLnTx/>
                <a:uFillTx/>
                <a:latin typeface="Calibri" pitchFamily="34" charset="0"/>
              </a:rPr>
              <a:t>can be defined as a finely divided particulate solid </a:t>
            </a:r>
          </a:p>
          <a:p>
            <a:pPr marL="274320" marR="0" lvl="0" indent="-27432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Calibri" pitchFamily="34" charset="0"/>
              </a:rPr>
              <a:t>Engineering powders include </a:t>
            </a:r>
            <a:r>
              <a:rPr kumimoji="0" lang="en-US" b="0" i="1" u="none" strike="noStrike" kern="1200" cap="none" spc="0" normalizeH="0" baseline="0" noProof="0" dirty="0" smtClean="0">
                <a:ln>
                  <a:noFill/>
                </a:ln>
                <a:solidFill>
                  <a:schemeClr val="tx1"/>
                </a:solidFill>
                <a:effectLst/>
                <a:uLnTx/>
                <a:uFillTx/>
                <a:latin typeface="Calibri" pitchFamily="34" charset="0"/>
              </a:rPr>
              <a:t>metals and ceramics</a:t>
            </a:r>
          </a:p>
          <a:p>
            <a:pPr marL="274320" marR="0" lvl="0" indent="-27432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b="1" i="0" u="none" strike="noStrike" kern="1200" cap="none" spc="0" normalizeH="0" baseline="0" noProof="0" dirty="0" smtClean="0">
                <a:ln>
                  <a:noFill/>
                </a:ln>
                <a:solidFill>
                  <a:srgbClr val="FF0000"/>
                </a:solidFill>
                <a:effectLst/>
                <a:uLnTx/>
                <a:uFillTx/>
                <a:latin typeface="Calibri" pitchFamily="34" charset="0"/>
              </a:rPr>
              <a:t>Geometric features of engineering powders:</a:t>
            </a:r>
          </a:p>
          <a:p>
            <a:pPr marL="548640" marR="0" lvl="1" indent="-228600" algn="just"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Calibri" pitchFamily="34" charset="0"/>
              </a:rPr>
              <a:t>Particle size and distribution</a:t>
            </a:r>
          </a:p>
          <a:p>
            <a:pPr marL="548640" marR="0" lvl="1" indent="-228600" algn="just"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Calibri" pitchFamily="34" charset="0"/>
              </a:rPr>
              <a:t>Particle shape and internal structure</a:t>
            </a:r>
          </a:p>
          <a:p>
            <a:pPr marL="548640" marR="0" lvl="1" indent="-228600" algn="just"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Calibri" pitchFamily="34" charset="0"/>
              </a:rPr>
              <a:t>Surface area</a:t>
            </a:r>
          </a:p>
        </p:txBody>
      </p:sp>
      <p:sp>
        <p:nvSpPr>
          <p:cNvPr id="13" name="Rectangle 12"/>
          <p:cNvSpPr/>
          <p:nvPr/>
        </p:nvSpPr>
        <p:spPr>
          <a:xfrm>
            <a:off x="228600" y="3733800"/>
            <a:ext cx="8915400" cy="677108"/>
          </a:xfrm>
          <a:prstGeom prst="rect">
            <a:avLst/>
          </a:prstGeom>
        </p:spPr>
        <p:txBody>
          <a:bodyPr wrap="square">
            <a:spAutoFit/>
          </a:bodyPr>
          <a:lstStyle/>
          <a:p>
            <a:r>
              <a:rPr lang="en-US" sz="2000" b="1" dirty="0" smtClean="0">
                <a:solidFill>
                  <a:srgbClr val="0070C0"/>
                </a:solidFill>
                <a:latin typeface="Calibri" pitchFamily="34" charset="0"/>
              </a:rPr>
              <a:t>Particle Size and Distribution</a:t>
            </a:r>
            <a:r>
              <a:rPr lang="en-US" b="1" dirty="0" smtClean="0">
                <a:latin typeface="Calibri" pitchFamily="34" charset="0"/>
              </a:rPr>
              <a:t> </a:t>
            </a:r>
            <a:r>
              <a:rPr lang="en-US" dirty="0" smtClean="0">
                <a:latin typeface="Calibri" pitchFamily="34" charset="0"/>
              </a:rPr>
              <a:t>Particle size refers to the dimensions of the individual powders.</a:t>
            </a:r>
            <a:endParaRPr lang="en-US" dirty="0">
              <a:latin typeface="Calibri" pitchFamily="34" charset="0"/>
            </a:endParaRPr>
          </a:p>
        </p:txBody>
      </p:sp>
      <p:sp>
        <p:nvSpPr>
          <p:cNvPr id="15" name="Rectangle 2"/>
          <p:cNvSpPr txBox="1">
            <a:spLocks noChangeArrowheads="1"/>
          </p:cNvSpPr>
          <p:nvPr/>
        </p:nvSpPr>
        <p:spPr>
          <a:xfrm>
            <a:off x="228600" y="4267200"/>
            <a:ext cx="8686800" cy="427038"/>
          </a:xfrm>
          <a:prstGeom prst="rect">
            <a:avLst/>
          </a:prstGeom>
        </p:spPr>
        <p: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b="1" i="0" u="none" strike="noStrike" kern="1200" cap="none" spc="0" normalizeH="0" baseline="0" noProof="0" dirty="0" smtClean="0">
                <a:ln>
                  <a:noFill/>
                </a:ln>
                <a:solidFill>
                  <a:srgbClr val="FF0000"/>
                </a:solidFill>
                <a:effectLst/>
                <a:uLnTx/>
                <a:uFillTx/>
                <a:latin typeface="Calibri" pitchFamily="34" charset="0"/>
                <a:ea typeface="+mj-ea"/>
                <a:cs typeface="+mj-cs"/>
              </a:rPr>
              <a:t>Measuring Particle Size</a:t>
            </a:r>
          </a:p>
          <a:p>
            <a:pPr marL="274320" lvl="0" indent="-274320" algn="just">
              <a:lnSpc>
                <a:spcPct val="90000"/>
              </a:lnSpc>
              <a:spcBef>
                <a:spcPts val="580"/>
              </a:spcBef>
              <a:buClr>
                <a:schemeClr val="accent1"/>
              </a:buClr>
              <a:buSzPct val="85000"/>
              <a:buFont typeface="Wingdings 2"/>
              <a:buChar char=""/>
              <a:defRPr/>
            </a:pPr>
            <a:r>
              <a:rPr lang="en-US" dirty="0" smtClean="0">
                <a:latin typeface="Calibri" pitchFamily="34" charset="0"/>
              </a:rPr>
              <a:t>Most common method uses screens of different mesh sizes </a:t>
            </a:r>
          </a:p>
          <a:p>
            <a:pPr marL="274320" lvl="0" indent="-274320" algn="just">
              <a:lnSpc>
                <a:spcPct val="90000"/>
              </a:lnSpc>
              <a:spcBef>
                <a:spcPts val="580"/>
              </a:spcBef>
              <a:buClr>
                <a:schemeClr val="accent1"/>
              </a:buClr>
              <a:buSzPct val="85000"/>
              <a:buFont typeface="Wingdings 2"/>
              <a:buChar char=""/>
              <a:defRPr/>
            </a:pPr>
            <a:r>
              <a:rPr lang="en-US" b="1" i="1" dirty="0" smtClean="0">
                <a:latin typeface="Calibri" pitchFamily="34" charset="0"/>
              </a:rPr>
              <a:t>Mesh count</a:t>
            </a:r>
            <a:r>
              <a:rPr lang="en-US" b="1" dirty="0" smtClean="0">
                <a:latin typeface="Calibri" pitchFamily="34" charset="0"/>
              </a:rPr>
              <a:t> </a:t>
            </a:r>
            <a:r>
              <a:rPr lang="en-US" dirty="0" smtClean="0">
                <a:latin typeface="Calibri" pitchFamily="34" charset="0"/>
              </a:rPr>
              <a:t>- refers to the number of openings per linear inch of screen. </a:t>
            </a:r>
          </a:p>
          <a:p>
            <a:pPr marL="548640" lvl="1" indent="-228600" algn="just">
              <a:lnSpc>
                <a:spcPct val="90000"/>
              </a:lnSpc>
              <a:spcBef>
                <a:spcPts val="370"/>
              </a:spcBef>
              <a:buClr>
                <a:schemeClr val="accent2"/>
              </a:buClr>
              <a:buSzPct val="85000"/>
              <a:buFont typeface="Wingdings 2"/>
              <a:buChar char=""/>
              <a:defRPr/>
            </a:pPr>
            <a:r>
              <a:rPr lang="en-US" dirty="0" smtClean="0">
                <a:latin typeface="Calibri" pitchFamily="34" charset="0"/>
              </a:rPr>
              <a:t>A mesh count of 200 means there are 200 openings per linear inch</a:t>
            </a:r>
          </a:p>
          <a:p>
            <a:pPr marL="548640" lvl="1" indent="-228600" algn="just">
              <a:lnSpc>
                <a:spcPct val="90000"/>
              </a:lnSpc>
              <a:spcBef>
                <a:spcPts val="370"/>
              </a:spcBef>
              <a:buClr>
                <a:schemeClr val="accent2"/>
              </a:buClr>
              <a:buSzPct val="85000"/>
              <a:buFont typeface="Wingdings 2"/>
              <a:buChar char=""/>
              <a:defRPr/>
            </a:pPr>
            <a:r>
              <a:rPr lang="en-US" dirty="0" smtClean="0">
                <a:latin typeface="Calibri" pitchFamily="34" charset="0"/>
              </a:rPr>
              <a:t>Since the mesh is square, the count is equal in both directions, and the total number of openings per square inch is 200</a:t>
            </a:r>
            <a:r>
              <a:rPr lang="en-US" baseline="30000" dirty="0" smtClean="0">
                <a:latin typeface="Calibri" pitchFamily="34" charset="0"/>
              </a:rPr>
              <a:t>2</a:t>
            </a:r>
            <a:r>
              <a:rPr lang="en-US" dirty="0" smtClean="0">
                <a:latin typeface="Calibri" pitchFamily="34" charset="0"/>
              </a:rPr>
              <a:t> = 40,000</a:t>
            </a:r>
          </a:p>
          <a:p>
            <a:pPr marL="548640" lvl="1" indent="-228600" algn="just">
              <a:lnSpc>
                <a:spcPct val="90000"/>
              </a:lnSpc>
              <a:spcBef>
                <a:spcPts val="370"/>
              </a:spcBef>
              <a:buClr>
                <a:schemeClr val="accent2"/>
              </a:buClr>
              <a:buSzPct val="85000"/>
              <a:buFont typeface="Wingdings 2"/>
              <a:buChar char=""/>
              <a:defRPr/>
            </a:pPr>
            <a:r>
              <a:rPr lang="en-US" dirty="0" smtClean="0">
                <a:latin typeface="Calibri" pitchFamily="34" charset="0"/>
              </a:rPr>
              <a:t>Higher mesh count = smaller particle size</a:t>
            </a: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US" b="1" i="0" u="none" strike="noStrike" kern="1200" cap="none" spc="0" normalizeH="0" baseline="0" noProof="0" dirty="0" smtClean="0">
              <a:ln>
                <a:noFill/>
              </a:ln>
              <a:solidFill>
                <a:srgbClr val="FF0000"/>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382000" y="6248400"/>
            <a:ext cx="457200" cy="457200"/>
          </a:xfrm>
          <a:solidFill>
            <a:srgbClr val="FF0000"/>
          </a:solidFill>
        </p:spPr>
        <p:txBody>
          <a:bodyPr/>
          <a:lstStyle/>
          <a:p>
            <a:fld id="{E2D0005A-0D7F-4CF1-BDB7-26AB72B8AE28}" type="slidenum">
              <a:rPr lang="en-US" smtClean="0">
                <a:solidFill>
                  <a:schemeClr val="tx1"/>
                </a:solidFill>
                <a:latin typeface="Calibri" pitchFamily="34" charset="0"/>
              </a:rPr>
              <a:pPr/>
              <a:t>5</a:t>
            </a:fld>
            <a:endParaRPr lang="en-US" dirty="0">
              <a:solidFill>
                <a:schemeClr val="tx1"/>
              </a:solidFill>
              <a:latin typeface="Calibri" pitchFamily="34" charset="0"/>
            </a:endParaRPr>
          </a:p>
        </p:txBody>
      </p:sp>
      <p:sp>
        <p:nvSpPr>
          <p:cNvPr id="8" name="Rectangle 7"/>
          <p:cNvSpPr/>
          <p:nvPr/>
        </p:nvSpPr>
        <p:spPr>
          <a:xfrm>
            <a:off x="228600" y="0"/>
            <a:ext cx="891540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Lecture 10                                                                        Dr</a:t>
            </a:r>
            <a:r>
              <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 </a:t>
            </a:r>
            <a:r>
              <a:rPr lang="en-US" sz="2400" b="1" i="1" u="sng" dirty="0" err="1">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Suha</a:t>
            </a:r>
            <a:r>
              <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 </a:t>
            </a:r>
            <a:r>
              <a:rPr lang="en-US" sz="2400"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K. </a:t>
            </a:r>
            <a:r>
              <a:rPr lang="en-US" sz="2400" b="1" i="1" u="sng" dirty="0" err="1"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Shihab</a:t>
            </a:r>
            <a:endPar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endParaRPr>
          </a:p>
        </p:txBody>
      </p:sp>
      <p:sp>
        <p:nvSpPr>
          <p:cNvPr id="4" name="Rectangle 3"/>
          <p:cNvSpPr/>
          <p:nvPr/>
        </p:nvSpPr>
        <p:spPr>
          <a:xfrm>
            <a:off x="304800" y="609600"/>
            <a:ext cx="8153400" cy="4339650"/>
          </a:xfrm>
          <a:prstGeom prst="rect">
            <a:avLst/>
          </a:prstGeom>
        </p:spPr>
        <p:txBody>
          <a:bodyPr wrap="square">
            <a:spAutoFit/>
          </a:bodyPr>
          <a:lstStyle/>
          <a:p>
            <a:pPr algn="just"/>
            <a:r>
              <a:rPr lang="en-US" dirty="0" smtClean="0"/>
              <a:t>The powders are placed on a screen of a certain mesh count and vibrated so that particles small enough to fit through the openings pass through to the next screen below. </a:t>
            </a:r>
          </a:p>
          <a:p>
            <a:pPr algn="just"/>
            <a:r>
              <a:rPr lang="en-US" dirty="0" smtClean="0"/>
              <a:t>The second screen empties into a third, and so forth, so that the particles are sorted according to size. </a:t>
            </a:r>
          </a:p>
          <a:p>
            <a:pPr algn="just"/>
            <a:r>
              <a:rPr lang="en-US" b="1" dirty="0" smtClean="0"/>
              <a:t>Classification</a:t>
            </a:r>
            <a:r>
              <a:rPr lang="en-US" dirty="0" smtClean="0"/>
              <a:t>: is the procedure of separating the powders by size .</a:t>
            </a:r>
          </a:p>
          <a:p>
            <a:pPr algn="just"/>
            <a:r>
              <a:rPr lang="en-US" dirty="0" smtClean="0"/>
              <a:t>The openings in the screen are less than the reciprocal of the mesh count because of the thickness of the wire in the screen, as illustrated in Figure 2. Assuming that the limiting dimension of the particle is equal to the screen opening:</a:t>
            </a:r>
          </a:p>
          <a:p>
            <a:pPr algn="just"/>
            <a:endParaRPr lang="en-US" dirty="0" smtClean="0"/>
          </a:p>
          <a:p>
            <a:pPr algn="just"/>
            <a:endParaRPr lang="en-US" dirty="0" smtClean="0"/>
          </a:p>
          <a:p>
            <a:pPr algn="just"/>
            <a:endParaRPr lang="en-US" dirty="0" smtClean="0"/>
          </a:p>
          <a:p>
            <a:pPr algn="just"/>
            <a:endParaRPr lang="en-US" dirty="0" smtClean="0"/>
          </a:p>
          <a:p>
            <a:pPr algn="just"/>
            <a:r>
              <a:rPr lang="en-US" dirty="0" smtClean="0"/>
              <a:t>where PS = particle size, in</a:t>
            </a:r>
          </a:p>
          <a:p>
            <a:pPr algn="just"/>
            <a:r>
              <a:rPr lang="en-US" dirty="0" smtClean="0"/>
              <a:t>MC = mesh count, openings per linear inch; </a:t>
            </a:r>
          </a:p>
          <a:p>
            <a:pPr algn="just"/>
            <a:r>
              <a:rPr lang="en-US" dirty="0" smtClean="0"/>
              <a:t> </a:t>
            </a:r>
            <a:r>
              <a:rPr lang="en-US" sz="2400" i="1" dirty="0" err="1" smtClean="0"/>
              <a:t>t</a:t>
            </a:r>
            <a:r>
              <a:rPr lang="en-US" baseline="-25000" dirty="0" err="1" smtClean="0"/>
              <a:t>w</a:t>
            </a:r>
            <a:r>
              <a:rPr lang="en-US" baseline="-25000" dirty="0" smtClean="0"/>
              <a:t> </a:t>
            </a:r>
            <a:r>
              <a:rPr lang="en-US" dirty="0" smtClean="0"/>
              <a:t>= wire thickness of screen mesh, in.</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219200" y="3048000"/>
            <a:ext cx="2133600" cy="701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172200"/>
            <a:ext cx="457200" cy="457200"/>
          </a:xfrm>
          <a:solidFill>
            <a:srgbClr val="FF0000"/>
          </a:solidFill>
        </p:spPr>
        <p:txBody>
          <a:bodyPr/>
          <a:lstStyle/>
          <a:p>
            <a:fld id="{E2D0005A-0D7F-4CF1-BDB7-26AB72B8AE28}" type="slidenum">
              <a:rPr lang="en-US" smtClean="0">
                <a:solidFill>
                  <a:schemeClr val="tx1"/>
                </a:solidFill>
                <a:latin typeface="Calibri" pitchFamily="34" charset="0"/>
              </a:rPr>
              <a:pPr/>
              <a:t>6</a:t>
            </a:fld>
            <a:endParaRPr lang="en-US">
              <a:solidFill>
                <a:schemeClr val="tx1"/>
              </a:solidFill>
              <a:latin typeface="Calibri" pitchFamily="34" charset="0"/>
            </a:endParaRPr>
          </a:p>
        </p:txBody>
      </p:sp>
      <p:sp>
        <p:nvSpPr>
          <p:cNvPr id="9" name="Rectangle 8"/>
          <p:cNvSpPr/>
          <p:nvPr/>
        </p:nvSpPr>
        <p:spPr>
          <a:xfrm>
            <a:off x="228600" y="0"/>
            <a:ext cx="891540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Lecture 10                                                                         Dr</a:t>
            </a:r>
            <a:r>
              <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 </a:t>
            </a:r>
            <a:r>
              <a:rPr lang="en-US" sz="2400" b="1" i="1" u="sng" dirty="0" err="1">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Suha</a:t>
            </a:r>
            <a:r>
              <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 </a:t>
            </a:r>
            <a:r>
              <a:rPr lang="en-US" sz="2400"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K. </a:t>
            </a:r>
            <a:r>
              <a:rPr lang="en-US" sz="2400" b="1" i="1" u="sng" dirty="0" err="1"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Shihab</a:t>
            </a:r>
            <a:endPar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endParaRPr>
          </a:p>
        </p:txBody>
      </p:sp>
      <p:sp>
        <p:nvSpPr>
          <p:cNvPr id="4" name="Text Box 6"/>
          <p:cNvSpPr txBox="1">
            <a:spLocks noChangeArrowheads="1"/>
          </p:cNvSpPr>
          <p:nvPr/>
        </p:nvSpPr>
        <p:spPr bwMode="auto">
          <a:xfrm>
            <a:off x="152400" y="3124200"/>
            <a:ext cx="6096000" cy="369332"/>
          </a:xfrm>
          <a:prstGeom prst="rect">
            <a:avLst/>
          </a:prstGeom>
          <a:noFill/>
          <a:ln w="9525">
            <a:noFill/>
            <a:miter lim="800000"/>
            <a:headEnd/>
            <a:tailEnd/>
          </a:ln>
          <a:effectLst/>
        </p:spPr>
        <p:txBody>
          <a:bodyPr>
            <a:spAutoFit/>
          </a:bodyPr>
          <a:lstStyle/>
          <a:p>
            <a:pPr>
              <a:spcBef>
                <a:spcPct val="50000"/>
              </a:spcBef>
            </a:pPr>
            <a:r>
              <a:rPr lang="en-US" b="1" dirty="0">
                <a:solidFill>
                  <a:srgbClr val="FF0000"/>
                </a:solidFill>
                <a:latin typeface="Calibri" pitchFamily="34" charset="0"/>
              </a:rPr>
              <a:t>Screen Mesh for Sorting Particle Sizes</a:t>
            </a:r>
          </a:p>
        </p:txBody>
      </p:sp>
      <p:pic>
        <p:nvPicPr>
          <p:cNvPr id="5" name="Picture 7" descr="C:\My Documents\Books\MfgBook-4e\Figures for slides\Ch16\F16-02.JPG"/>
          <p:cNvPicPr>
            <a:picLocks noChangeAspect="1" noChangeArrowheads="1"/>
          </p:cNvPicPr>
          <p:nvPr/>
        </p:nvPicPr>
        <p:blipFill>
          <a:blip r:embed="rId2" cstate="print"/>
          <a:srcRect/>
          <a:stretch>
            <a:fillRect/>
          </a:stretch>
        </p:blipFill>
        <p:spPr bwMode="auto">
          <a:xfrm>
            <a:off x="457200" y="3581400"/>
            <a:ext cx="7620000" cy="2514600"/>
          </a:xfrm>
          <a:prstGeom prst="rect">
            <a:avLst/>
          </a:prstGeom>
          <a:noFill/>
          <a:ln w="9525">
            <a:noFill/>
            <a:miter lim="800000"/>
            <a:headEnd/>
            <a:tailEnd/>
          </a:ln>
        </p:spPr>
      </p:pic>
      <p:sp>
        <p:nvSpPr>
          <p:cNvPr id="6" name="Rectangle 5"/>
          <p:cNvSpPr/>
          <p:nvPr/>
        </p:nvSpPr>
        <p:spPr>
          <a:xfrm>
            <a:off x="1524000" y="6019800"/>
            <a:ext cx="6477000" cy="369332"/>
          </a:xfrm>
          <a:prstGeom prst="rect">
            <a:avLst/>
          </a:prstGeom>
        </p:spPr>
        <p:txBody>
          <a:bodyPr wrap="square">
            <a:spAutoFit/>
          </a:bodyPr>
          <a:lstStyle/>
          <a:p>
            <a:r>
              <a:rPr lang="en-US" b="1" dirty="0" smtClean="0"/>
              <a:t>FIGURE 2</a:t>
            </a:r>
            <a:r>
              <a:rPr lang="en-US" dirty="0" smtClean="0"/>
              <a:t> Screen mesh for sorting particle sizes.</a:t>
            </a:r>
            <a:endParaRPr lang="en-US" dirty="0"/>
          </a:p>
        </p:txBody>
      </p:sp>
      <p:sp>
        <p:nvSpPr>
          <p:cNvPr id="11" name="Rectangle 10"/>
          <p:cNvSpPr/>
          <p:nvPr/>
        </p:nvSpPr>
        <p:spPr>
          <a:xfrm>
            <a:off x="381000" y="533400"/>
            <a:ext cx="8382000" cy="1754326"/>
          </a:xfrm>
          <a:prstGeom prst="rect">
            <a:avLst/>
          </a:prstGeom>
        </p:spPr>
        <p:txBody>
          <a:bodyPr wrap="square">
            <a:spAutoFit/>
          </a:bodyPr>
          <a:lstStyle/>
          <a:p>
            <a:r>
              <a:rPr lang="en-US" dirty="0" smtClean="0"/>
              <a:t>The figure shows how smaller particles would pass through the openings, whereas larger powders would not. The screening method has a practical upper limit of MC= 400 (approximately), because of both the difficulty in making such fine screens and agglomeration of the small powders.</a:t>
            </a:r>
          </a:p>
          <a:p>
            <a:r>
              <a:rPr lang="en-US" dirty="0" smtClean="0"/>
              <a:t>Other methods to measure particle size include </a:t>
            </a:r>
            <a:r>
              <a:rPr lang="en-US" b="1" i="1" dirty="0" smtClean="0"/>
              <a:t>microscopy and X-ray techniques</a:t>
            </a:r>
            <a:r>
              <a:rPr lang="en-US" dirty="0" smtClean="0"/>
              <a:t>.</a:t>
            </a:r>
          </a:p>
          <a:p>
            <a:r>
              <a:rPr lang="en-US" dirty="0" smtClean="0"/>
              <a:t>Typical particle sizes used in conventional powder metallurgy (press and sinter) range between 25 and 300 mm.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172200"/>
            <a:ext cx="457200" cy="457200"/>
          </a:xfrm>
          <a:solidFill>
            <a:srgbClr val="FF0000"/>
          </a:solidFill>
        </p:spPr>
        <p:txBody>
          <a:bodyPr/>
          <a:lstStyle/>
          <a:p>
            <a:fld id="{E2D0005A-0D7F-4CF1-BDB7-26AB72B8AE28}" type="slidenum">
              <a:rPr lang="en-US" smtClean="0">
                <a:solidFill>
                  <a:schemeClr val="tx1"/>
                </a:solidFill>
                <a:latin typeface="Calibri" pitchFamily="34" charset="0"/>
              </a:rPr>
              <a:pPr/>
              <a:t>7</a:t>
            </a:fld>
            <a:endParaRPr lang="en-US">
              <a:solidFill>
                <a:schemeClr val="tx1"/>
              </a:solidFill>
              <a:latin typeface="Calibri" pitchFamily="34" charset="0"/>
            </a:endParaRPr>
          </a:p>
        </p:txBody>
      </p:sp>
      <p:sp>
        <p:nvSpPr>
          <p:cNvPr id="6" name="Rectangle 5"/>
          <p:cNvSpPr/>
          <p:nvPr/>
        </p:nvSpPr>
        <p:spPr>
          <a:xfrm>
            <a:off x="228600" y="0"/>
            <a:ext cx="891540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Lecture 10                                                                         Dr</a:t>
            </a:r>
            <a:r>
              <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 </a:t>
            </a:r>
            <a:r>
              <a:rPr lang="en-US" sz="2400" b="1" i="1" u="sng" dirty="0" err="1">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Suha</a:t>
            </a:r>
            <a:r>
              <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 </a:t>
            </a:r>
            <a:r>
              <a:rPr lang="en-US" sz="2400"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K. </a:t>
            </a:r>
            <a:r>
              <a:rPr lang="en-US" sz="2400" b="1" i="1" u="sng" dirty="0" err="1"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Shihab</a:t>
            </a:r>
            <a:endParaRPr lang="en-US" sz="2400"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endParaRPr>
          </a:p>
        </p:txBody>
      </p:sp>
      <p:sp>
        <p:nvSpPr>
          <p:cNvPr id="4" name="Rectangle 3"/>
          <p:cNvSpPr/>
          <p:nvPr/>
        </p:nvSpPr>
        <p:spPr>
          <a:xfrm>
            <a:off x="304800" y="457200"/>
            <a:ext cx="8534400" cy="4001095"/>
          </a:xfrm>
          <a:prstGeom prst="rect">
            <a:avLst/>
          </a:prstGeom>
        </p:spPr>
        <p:txBody>
          <a:bodyPr wrap="square">
            <a:spAutoFit/>
          </a:bodyPr>
          <a:lstStyle/>
          <a:p>
            <a:r>
              <a:rPr lang="en-US" sz="2000" b="1" dirty="0" smtClean="0">
                <a:solidFill>
                  <a:srgbClr val="0070C0"/>
                </a:solidFill>
                <a:latin typeface="Calibri" pitchFamily="34" charset="0"/>
              </a:rPr>
              <a:t>Particle Shape and Internal Structure</a:t>
            </a:r>
          </a:p>
          <a:p>
            <a:pPr algn="just"/>
            <a:r>
              <a:rPr lang="en-US" dirty="0" smtClean="0">
                <a:latin typeface="Calibri" pitchFamily="34" charset="0"/>
              </a:rPr>
              <a:t>There will be a variation in the particle shapes in a collection of powders, just as the particle size will vary.</a:t>
            </a:r>
          </a:p>
          <a:p>
            <a:pPr lvl="0" algn="just"/>
            <a:r>
              <a:rPr lang="en-US" b="1" dirty="0" smtClean="0">
                <a:solidFill>
                  <a:srgbClr val="FF0000"/>
                </a:solidFill>
                <a:latin typeface="Calibri" pitchFamily="34" charset="0"/>
              </a:rPr>
              <a:t>Measuring Particle Shape</a:t>
            </a:r>
          </a:p>
          <a:p>
            <a:pPr algn="just"/>
            <a:r>
              <a:rPr lang="en-US" dirty="0" smtClean="0">
                <a:latin typeface="Calibri" pitchFamily="34" charset="0"/>
              </a:rPr>
              <a:t> A simple and useful measure of shape is  </a:t>
            </a:r>
            <a:r>
              <a:rPr lang="en-US" b="1" i="1" dirty="0" smtClean="0">
                <a:latin typeface="Calibri" pitchFamily="34" charset="0"/>
              </a:rPr>
              <a:t>the aspect ratio-the ratio of maximum dimension to minimum dimension for a given particle</a:t>
            </a:r>
            <a:r>
              <a:rPr lang="en-US" dirty="0" smtClean="0">
                <a:latin typeface="Calibri" pitchFamily="34" charset="0"/>
              </a:rPr>
              <a:t>. The aspect ratio for a spherical particle is 1.0, but for an acicular grain the ratio might be 2 to 4. </a:t>
            </a:r>
            <a:r>
              <a:rPr lang="en-US" b="1" i="1" dirty="0" smtClean="0">
                <a:latin typeface="Calibri" pitchFamily="34" charset="0"/>
              </a:rPr>
              <a:t>Microscopic techniques </a:t>
            </a:r>
            <a:r>
              <a:rPr lang="en-US" dirty="0" smtClean="0">
                <a:latin typeface="Calibri" pitchFamily="34" charset="0"/>
              </a:rPr>
              <a:t>are required to determine shape characteristics.</a:t>
            </a:r>
          </a:p>
          <a:p>
            <a:pPr algn="just"/>
            <a:r>
              <a:rPr lang="en-US" b="1" dirty="0" smtClean="0">
                <a:latin typeface="Calibri" pitchFamily="34" charset="0"/>
              </a:rPr>
              <a:t>Any volume of loose powders will contain two types of pores:</a:t>
            </a:r>
          </a:p>
          <a:p>
            <a:pPr algn="just"/>
            <a:r>
              <a:rPr lang="en-US" b="1" i="1" dirty="0" smtClean="0">
                <a:latin typeface="Calibri" pitchFamily="34" charset="0"/>
              </a:rPr>
              <a:t>open pores </a:t>
            </a:r>
            <a:r>
              <a:rPr lang="en-US" dirty="0" smtClean="0">
                <a:latin typeface="Calibri" pitchFamily="34" charset="0"/>
              </a:rPr>
              <a:t>are pores between the particles and they are external spaces to the individual particles into which a fluid such as water, oil, or a molten metal can penetrate.</a:t>
            </a:r>
          </a:p>
          <a:p>
            <a:pPr algn="just"/>
            <a:r>
              <a:rPr lang="en-US" b="1" i="1" dirty="0" smtClean="0">
                <a:latin typeface="Calibri" pitchFamily="34" charset="0"/>
              </a:rPr>
              <a:t>closed pores </a:t>
            </a:r>
            <a:r>
              <a:rPr lang="en-US" dirty="0" smtClean="0">
                <a:latin typeface="Calibri" pitchFamily="34" charset="0"/>
              </a:rPr>
              <a:t>are internal pores in the structure of an individual particle. The existence of these internal pores is usually minimal, and their effect is minor, but they can influence density measurements.</a:t>
            </a:r>
          </a:p>
        </p:txBody>
      </p:sp>
      <p:sp>
        <p:nvSpPr>
          <p:cNvPr id="5" name="Text Box 7"/>
          <p:cNvSpPr txBox="1">
            <a:spLocks noChangeArrowheads="1"/>
          </p:cNvSpPr>
          <p:nvPr/>
        </p:nvSpPr>
        <p:spPr bwMode="auto">
          <a:xfrm>
            <a:off x="304800" y="4343400"/>
            <a:ext cx="5184648" cy="369332"/>
          </a:xfrm>
          <a:prstGeom prst="rect">
            <a:avLst/>
          </a:prstGeom>
          <a:noFill/>
          <a:ln w="9525">
            <a:noFill/>
            <a:miter lim="800000"/>
            <a:headEnd/>
            <a:tailEnd/>
          </a:ln>
          <a:effectLst/>
        </p:spPr>
        <p:txBody>
          <a:bodyPr wrap="square">
            <a:spAutoFit/>
          </a:bodyPr>
          <a:lstStyle/>
          <a:p>
            <a:pPr>
              <a:spcBef>
                <a:spcPct val="50000"/>
              </a:spcBef>
            </a:pPr>
            <a:r>
              <a:rPr lang="en-US" b="1" dirty="0">
                <a:solidFill>
                  <a:srgbClr val="FF0000"/>
                </a:solidFill>
                <a:latin typeface="Calibri" pitchFamily="34" charset="0"/>
              </a:rPr>
              <a:t>Particle Shapes in PM</a:t>
            </a:r>
          </a:p>
        </p:txBody>
      </p:sp>
      <p:pic>
        <p:nvPicPr>
          <p:cNvPr id="7" name="Picture 8" descr="C:\My Documents\Books\MfgBook-4e\Figures for slides\Ch16\F16-03.JPG"/>
          <p:cNvPicPr>
            <a:picLocks noChangeAspect="1" noChangeArrowheads="1"/>
          </p:cNvPicPr>
          <p:nvPr/>
        </p:nvPicPr>
        <p:blipFill>
          <a:blip r:embed="rId2" cstate="print"/>
          <a:srcRect/>
          <a:stretch>
            <a:fillRect/>
          </a:stretch>
        </p:blipFill>
        <p:spPr bwMode="auto">
          <a:xfrm>
            <a:off x="1676400" y="4876800"/>
            <a:ext cx="5791200" cy="1295400"/>
          </a:xfrm>
          <a:prstGeom prst="rect">
            <a:avLst/>
          </a:prstGeom>
          <a:noFill/>
          <a:ln w="9525">
            <a:noFill/>
            <a:miter lim="800000"/>
            <a:headEnd/>
            <a:tailEnd/>
          </a:ln>
        </p:spPr>
      </p:pic>
      <p:sp>
        <p:nvSpPr>
          <p:cNvPr id="8" name="Rectangle 7"/>
          <p:cNvSpPr/>
          <p:nvPr/>
        </p:nvSpPr>
        <p:spPr>
          <a:xfrm>
            <a:off x="1066800" y="6248400"/>
            <a:ext cx="6934200" cy="369332"/>
          </a:xfrm>
          <a:prstGeom prst="rect">
            <a:avLst/>
          </a:prstGeom>
        </p:spPr>
        <p:txBody>
          <a:bodyPr wrap="square">
            <a:spAutoFit/>
          </a:bodyPr>
          <a:lstStyle/>
          <a:p>
            <a:pPr algn="ctr"/>
            <a:r>
              <a:rPr lang="en-US" b="1" dirty="0" smtClean="0"/>
              <a:t>FIGURE 3</a:t>
            </a:r>
            <a:r>
              <a:rPr lang="en-US" dirty="0" smtClean="0"/>
              <a:t> Several of particle shapes in powder metallurgy.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248400"/>
            <a:ext cx="457200" cy="457200"/>
          </a:xfrm>
          <a:solidFill>
            <a:srgbClr val="FF0000"/>
          </a:solidFill>
        </p:spPr>
        <p:txBody>
          <a:bodyPr/>
          <a:lstStyle/>
          <a:p>
            <a:pPr algn="just"/>
            <a:fld id="{E2D0005A-0D7F-4CF1-BDB7-26AB72B8AE28}" type="slidenum">
              <a:rPr lang="en-US" sz="1800" smtClean="0">
                <a:solidFill>
                  <a:schemeClr val="tx1"/>
                </a:solidFill>
                <a:latin typeface="Calibri" pitchFamily="34" charset="0"/>
              </a:rPr>
              <a:pPr algn="just"/>
              <a:t>8</a:t>
            </a:fld>
            <a:endParaRPr lang="en-US" sz="1800" dirty="0">
              <a:solidFill>
                <a:schemeClr val="tx1"/>
              </a:solidFill>
              <a:latin typeface="Calibri" pitchFamily="34" charset="0"/>
            </a:endParaRPr>
          </a:p>
        </p:txBody>
      </p:sp>
      <p:sp>
        <p:nvSpPr>
          <p:cNvPr id="7" name="Rectangle 6"/>
          <p:cNvSpPr/>
          <p:nvPr/>
        </p:nvSpPr>
        <p:spPr>
          <a:xfrm>
            <a:off x="228600" y="0"/>
            <a:ext cx="89154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Lecture 10                                                                         Dr</a:t>
            </a:r>
            <a:r>
              <a:rPr lang="en-US"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 </a:t>
            </a:r>
            <a:r>
              <a:rPr lang="en-US" b="1" i="1" u="sng" dirty="0" err="1">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Suha</a:t>
            </a:r>
            <a:r>
              <a:rPr lang="en-US"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 </a:t>
            </a:r>
            <a:r>
              <a:rPr lang="en-US" b="1" i="1" u="sng" dirty="0"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K. </a:t>
            </a:r>
            <a:r>
              <a:rPr lang="en-US" b="1" i="1" u="sng" dirty="0" err="1" smtClean="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Shihab</a:t>
            </a:r>
            <a:endParaRPr lang="en-US" b="1" i="1" u="sng" dirty="0">
              <a:ln w="10541" cmpd="sng">
                <a:solidFill>
                  <a:srgbClr val="C0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endParaRPr>
          </a:p>
        </p:txBody>
      </p:sp>
      <p:sp>
        <p:nvSpPr>
          <p:cNvPr id="4" name="Rectangle 3"/>
          <p:cNvSpPr/>
          <p:nvPr/>
        </p:nvSpPr>
        <p:spPr>
          <a:xfrm>
            <a:off x="381000" y="381000"/>
            <a:ext cx="4800600" cy="954107"/>
          </a:xfrm>
          <a:prstGeom prst="rect">
            <a:avLst/>
          </a:prstGeom>
        </p:spPr>
        <p:txBody>
          <a:bodyPr wrap="square">
            <a:spAutoFit/>
          </a:bodyPr>
          <a:lstStyle/>
          <a:p>
            <a:r>
              <a:rPr lang="en-US" sz="2000" b="1" dirty="0" smtClean="0">
                <a:solidFill>
                  <a:srgbClr val="0070C0"/>
                </a:solidFill>
                <a:latin typeface="Calibri" pitchFamily="34" charset="0"/>
              </a:rPr>
              <a:t>Surface Area</a:t>
            </a:r>
          </a:p>
          <a:p>
            <a:r>
              <a:rPr lang="en-US" dirty="0" smtClean="0">
                <a:latin typeface="Calibri" pitchFamily="34" charset="0"/>
              </a:rPr>
              <a:t>Assuming that the particle shape is a perfect sphere, its area A and volume V are given by</a:t>
            </a:r>
            <a:endParaRPr lang="en-US" dirty="0">
              <a:latin typeface="Calibri" pitchFamily="34" charset="0"/>
            </a:endParaRPr>
          </a:p>
        </p:txBody>
      </p:sp>
      <p:pic>
        <p:nvPicPr>
          <p:cNvPr id="1026" name="Picture 2"/>
          <p:cNvPicPr>
            <a:picLocks noChangeAspect="1" noChangeArrowheads="1"/>
          </p:cNvPicPr>
          <p:nvPr/>
        </p:nvPicPr>
        <p:blipFill>
          <a:blip r:embed="rId2" cstate="print"/>
          <a:srcRect r="25926"/>
          <a:stretch>
            <a:fillRect/>
          </a:stretch>
        </p:blipFill>
        <p:spPr bwMode="auto">
          <a:xfrm>
            <a:off x="5029200" y="609600"/>
            <a:ext cx="1828800" cy="914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895600" y="1905000"/>
            <a:ext cx="1295400" cy="693928"/>
          </a:xfrm>
          <a:prstGeom prst="rect">
            <a:avLst/>
          </a:prstGeom>
          <a:noFill/>
          <a:ln w="9525">
            <a:noFill/>
            <a:miter lim="800000"/>
            <a:headEnd/>
            <a:tailEnd/>
          </a:ln>
        </p:spPr>
      </p:pic>
      <p:sp>
        <p:nvSpPr>
          <p:cNvPr id="8" name="Rectangle 7"/>
          <p:cNvSpPr/>
          <p:nvPr/>
        </p:nvSpPr>
        <p:spPr>
          <a:xfrm>
            <a:off x="304800" y="1524000"/>
            <a:ext cx="8686800" cy="646331"/>
          </a:xfrm>
          <a:prstGeom prst="rect">
            <a:avLst/>
          </a:prstGeom>
        </p:spPr>
        <p:txBody>
          <a:bodyPr wrap="square">
            <a:spAutoFit/>
          </a:bodyPr>
          <a:lstStyle/>
          <a:p>
            <a:r>
              <a:rPr lang="en-US" dirty="0" smtClean="0">
                <a:latin typeface="Calibri" pitchFamily="34" charset="0"/>
              </a:rPr>
              <a:t>where D = diameter of the spherical particle, mm .The area-to-volume ratio A/V for</a:t>
            </a:r>
          </a:p>
          <a:p>
            <a:r>
              <a:rPr lang="en-US" dirty="0" smtClean="0">
                <a:latin typeface="Calibri" pitchFamily="34" charset="0"/>
              </a:rPr>
              <a:t>a sphere is then given by</a:t>
            </a:r>
            <a:endParaRPr lang="en-US" dirty="0">
              <a:latin typeface="Calibri" pitchFamily="34" charset="0"/>
            </a:endParaRPr>
          </a:p>
        </p:txBody>
      </p:sp>
      <p:sp>
        <p:nvSpPr>
          <p:cNvPr id="9" name="Rectangle 8"/>
          <p:cNvSpPr/>
          <p:nvPr/>
        </p:nvSpPr>
        <p:spPr>
          <a:xfrm>
            <a:off x="228600" y="2590800"/>
            <a:ext cx="8763000" cy="646331"/>
          </a:xfrm>
          <a:prstGeom prst="rect">
            <a:avLst/>
          </a:prstGeom>
        </p:spPr>
        <p:txBody>
          <a:bodyPr wrap="square">
            <a:spAutoFit/>
          </a:bodyPr>
          <a:lstStyle/>
          <a:p>
            <a:r>
              <a:rPr lang="en-US" dirty="0" smtClean="0">
                <a:latin typeface="Calibri" pitchFamily="34" charset="0"/>
              </a:rPr>
              <a:t>In general, the area-to-volume ratio can be expressed for any particle shape-spherical or </a:t>
            </a:r>
            <a:r>
              <a:rPr lang="en-US" dirty="0" err="1" smtClean="0">
                <a:latin typeface="Calibri" pitchFamily="34" charset="0"/>
              </a:rPr>
              <a:t>nonspherical</a:t>
            </a:r>
            <a:r>
              <a:rPr lang="en-US" dirty="0" smtClean="0">
                <a:latin typeface="Calibri" pitchFamily="34" charset="0"/>
              </a:rPr>
              <a:t>-as follows:</a:t>
            </a:r>
            <a:endParaRPr lang="en-US" dirty="0">
              <a:latin typeface="Calibri" pitchFamily="34" charset="0"/>
            </a:endParaRPr>
          </a:p>
        </p:txBody>
      </p:sp>
      <p:pic>
        <p:nvPicPr>
          <p:cNvPr id="1028" name="Picture 4"/>
          <p:cNvPicPr>
            <a:picLocks noChangeAspect="1" noChangeArrowheads="1"/>
          </p:cNvPicPr>
          <p:nvPr/>
        </p:nvPicPr>
        <p:blipFill>
          <a:blip r:embed="rId4" cstate="print"/>
          <a:srcRect/>
          <a:stretch>
            <a:fillRect/>
          </a:stretch>
        </p:blipFill>
        <p:spPr bwMode="auto">
          <a:xfrm>
            <a:off x="3200400" y="2971800"/>
            <a:ext cx="2895600" cy="695591"/>
          </a:xfrm>
          <a:prstGeom prst="rect">
            <a:avLst/>
          </a:prstGeom>
          <a:noFill/>
          <a:ln w="9525">
            <a:noFill/>
            <a:miter lim="800000"/>
            <a:headEnd/>
            <a:tailEnd/>
          </a:ln>
        </p:spPr>
      </p:pic>
      <p:sp>
        <p:nvSpPr>
          <p:cNvPr id="10" name="Rectangle 9"/>
          <p:cNvSpPr/>
          <p:nvPr/>
        </p:nvSpPr>
        <p:spPr>
          <a:xfrm>
            <a:off x="152400" y="3733800"/>
            <a:ext cx="8686800" cy="2862322"/>
          </a:xfrm>
          <a:prstGeom prst="rect">
            <a:avLst/>
          </a:prstGeom>
        </p:spPr>
        <p:txBody>
          <a:bodyPr wrap="square">
            <a:spAutoFit/>
          </a:bodyPr>
          <a:lstStyle/>
          <a:p>
            <a:pPr algn="just"/>
            <a:r>
              <a:rPr lang="en-US" dirty="0" smtClean="0">
                <a:latin typeface="Calibri" pitchFamily="34" charset="0"/>
              </a:rPr>
              <a:t>where Ks = shape factor; D in the general case = the diameter of a sphere of equivalent volume as the </a:t>
            </a:r>
            <a:r>
              <a:rPr lang="en-US" dirty="0" err="1" smtClean="0">
                <a:latin typeface="Calibri" pitchFamily="34" charset="0"/>
              </a:rPr>
              <a:t>nonspherical</a:t>
            </a:r>
            <a:r>
              <a:rPr lang="en-US" dirty="0" smtClean="0">
                <a:latin typeface="Calibri" pitchFamily="34" charset="0"/>
              </a:rPr>
              <a:t> particle, mm.</a:t>
            </a:r>
          </a:p>
          <a:p>
            <a:pPr algn="just"/>
            <a:r>
              <a:rPr lang="en-US" dirty="0" smtClean="0">
                <a:latin typeface="Calibri" pitchFamily="34" charset="0"/>
              </a:rPr>
              <a:t>Thus, Ks = 6.0 for a sphere. For particle shapes other than spherical, Ks &gt; 6.</a:t>
            </a:r>
          </a:p>
          <a:p>
            <a:pPr algn="just"/>
            <a:r>
              <a:rPr lang="en-US" b="1" dirty="0" smtClean="0">
                <a:solidFill>
                  <a:srgbClr val="FF0000"/>
                </a:solidFill>
              </a:rPr>
              <a:t>Conclusions from these equations</a:t>
            </a:r>
            <a:endParaRPr lang="en-US" b="1" dirty="0" smtClean="0">
              <a:solidFill>
                <a:srgbClr val="FF0000"/>
              </a:solidFill>
              <a:latin typeface="Calibri" pitchFamily="34" charset="0"/>
            </a:endParaRPr>
          </a:p>
          <a:p>
            <a:pPr algn="just">
              <a:buSzPct val="130000"/>
              <a:buFont typeface="Wingdings" pitchFamily="2" charset="2"/>
              <a:buChar char="Ø"/>
            </a:pPr>
            <a:r>
              <a:rPr lang="en-US" dirty="0" smtClean="0">
                <a:latin typeface="Calibri" pitchFamily="34" charset="0"/>
              </a:rPr>
              <a:t>Smaller particle size and higher shape factor (Ks) mean higher surface area for the same total weight of metal powders. This means greater area for surface oxidation to occur. </a:t>
            </a:r>
          </a:p>
          <a:p>
            <a:pPr algn="just">
              <a:buSzPct val="130000"/>
              <a:buFont typeface="Wingdings" pitchFamily="2" charset="2"/>
              <a:buChar char="Ø"/>
            </a:pPr>
            <a:r>
              <a:rPr lang="en-US" dirty="0" smtClean="0">
                <a:latin typeface="Calibri" pitchFamily="34" charset="0"/>
              </a:rPr>
              <a:t>Small powder size leads to more agglomeration of the particles, which is a problem in automatic feeding of the powders.</a:t>
            </a:r>
          </a:p>
          <a:p>
            <a:pPr algn="just">
              <a:buSzPct val="130000"/>
              <a:buFont typeface="Wingdings" pitchFamily="2" charset="2"/>
              <a:buChar char="Ø"/>
            </a:pPr>
            <a:r>
              <a:rPr lang="en-US" dirty="0" smtClean="0">
                <a:latin typeface="Calibri" pitchFamily="34" charset="0"/>
              </a:rPr>
              <a:t>using smaller particle sizes provides more uniform shrinkage and better mechanical properties in the final PM product.</a:t>
            </a:r>
            <a:endParaRPr lang="en-US" dirty="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4001</TotalTime>
  <Words>1214</Words>
  <Application>Microsoft Office PowerPoint</Application>
  <PresentationFormat>On-screen Show (4:3)</PresentationFormat>
  <Paragraphs>99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Equity</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lappie</dc:creator>
  <cp:lastModifiedBy>lappie</cp:lastModifiedBy>
  <cp:revision>143</cp:revision>
  <dcterms:created xsi:type="dcterms:W3CDTF">2017-08-12T11:37:44Z</dcterms:created>
  <dcterms:modified xsi:type="dcterms:W3CDTF">2017-12-03T20:21:28Z</dcterms:modified>
</cp:coreProperties>
</file>